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7"/>
  </p:notesMasterIdLst>
  <p:sldIdLst>
    <p:sldId id="276" r:id="rId2"/>
    <p:sldId id="368" r:id="rId3"/>
    <p:sldId id="369" r:id="rId4"/>
    <p:sldId id="370" r:id="rId5"/>
    <p:sldId id="371" r:id="rId6"/>
    <p:sldId id="372" r:id="rId7"/>
    <p:sldId id="373" r:id="rId8"/>
    <p:sldId id="374" r:id="rId9"/>
    <p:sldId id="375" r:id="rId10"/>
    <p:sldId id="376" r:id="rId11"/>
    <p:sldId id="377" r:id="rId12"/>
    <p:sldId id="378" r:id="rId13"/>
    <p:sldId id="361" r:id="rId14"/>
    <p:sldId id="362" r:id="rId15"/>
    <p:sldId id="363"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1932" autoAdjust="0"/>
  </p:normalViewPr>
  <p:slideViewPr>
    <p:cSldViewPr snapToGrid="0">
      <p:cViewPr varScale="1">
        <p:scale>
          <a:sx n="67" d="100"/>
          <a:sy n="67" d="100"/>
        </p:scale>
        <p:origin x="1190"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Since the beginning of the Syrian Civil war in 2011, extremist groups have taken advantage of the chaos and instability to loot and destroy archaeological sites and museums throughout Syria and into parts of Iraq, the most notable widely covered of which have been the 2014-2015 capture of Mosul and subsequent destruction of the Mosul Museum and Library.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2015, ISIS took bulldozers and explosives to Nimrud, vandalizing </a:t>
            </a:r>
            <a:r>
              <a:rPr lang="en-US" dirty="0" err="1"/>
              <a:t>Hatra</a:t>
            </a:r>
            <a:r>
              <a:rPr lang="en-US" dirty="0"/>
              <a:t>, Nineveh, </a:t>
            </a:r>
            <a:r>
              <a:rPr lang="en-US" dirty="0" err="1"/>
              <a:t>Khorsabad</a:t>
            </a:r>
            <a:r>
              <a:rPr lang="en-US" dirty="0"/>
              <a:t>, and others. The destruction of Palmyra in 2016 was another devastating blow to world cultural heritage.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the primary players in this story that we are all familiar with are Al-Qaeda and ISIS, we must not forget the importance of local gangs of organized looters, as well as subsistence looters, that take advantage of inadequately protected cultural property to loot for a variety of reasons.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why is this happening?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reasons why the destruction and looting of cultural property is happening both in the Middle East and across the globe seem to fall into a number of categories.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Failure to protect archaeological sites and cultural property, poverty, religious ideology, propaganda, and last, but most certainly not least, supply and demand, are some of the contributing factors of this issue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Extremist Muslim groups have used religious ideology as a driving motivation for destruction of idolatrous heritage. The Taliban made no qualms about destroying the </a:t>
            </a:r>
            <a:r>
              <a:rPr lang="en-US" dirty="0" err="1"/>
              <a:t>Bamiyan</a:t>
            </a:r>
            <a:r>
              <a:rPr lang="en-US" dirty="0"/>
              <a:t> </a:t>
            </a:r>
            <a:r>
              <a:rPr lang="en-US" dirty="0" err="1"/>
              <a:t>Buddhas</a:t>
            </a:r>
            <a:r>
              <a:rPr lang="en-US" dirty="0"/>
              <a:t> in Afghanistan for just this very reason.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2860378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3830116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1550222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312645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In the top corner, you’ll see a generic model using graph theory. The circles are the nodes and the arrows are the edges. For our model, the nodes will represent major </a:t>
            </a:r>
            <a:r>
              <a:rPr lang="en-US" dirty="0" err="1"/>
              <a:t>citites</a:t>
            </a:r>
            <a:r>
              <a:rPr lang="en-US" dirty="0"/>
              <a:t> in Mexico and the edges will represent the connections between those cities.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edge in our model contains a score that aggregated the values for the distance, crime rate, cartel control, and population density.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using Dijkstra’s shortest path algorithm, we are able to find the route through the model that navigates Mexico’s cities according to the least risk edges. In other words, the final route will contain the lowest combined value for distance, crime rate, and our other variables.</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3217711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Before we could run our graph model, we had to find a way to combine all of our regional variables into a single aggregate score for the edges in the graph. To do this, we developed a force-choice survey that we can use to objectively assign weights to each of our independent variables. Then, we can normalize and combined these weights into a single score.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survey, which we called the Route Decision questionnaire, participants are asked to take the perspective of a smuggler and given some contextual information about the tasks. Then, they rate each of our 5 variables individually in part 1 and rank them relative to each other in part 2. </a:t>
            </a:r>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903348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Recently, however, the rise of criminal iconoclasm has returned to the world stage with ISIS taking the lead in destruction of idolatrous cultural sites that they say must be eradicated from a true Islamic state. While they preach their message, in reality, they are destroying these sites for propaganda opportunities used to recruit forces and obtain donations from sympathizers to their cause. Poverty plays a role here. The abject poverty in much of the Middle East forces economically deprived villagers not only into the well-paying arms of ISIS, but also into subsistence looting in efforts to support themselves and their families.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Most importantly, one of the primary drivers in this equation is the law of supply and demand. Private collectors, museums and auction houses from the U.S. to the UK and Japan have an insatiable appetite for cultural property. Regardless of the numerous laws in many countries making trade in illicit antiquities a punishable crime, it is often very easy for collectors and museums to work around a lack of provenience. The simple fact is, if there was no demand for these objects, the extremist groups and opportunistic looters would have nowhere to sell their ill-gotten goods and cultural property might be spared.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long-term</a:t>
            </a:r>
            <a:r>
              <a:rPr lang="en-US" baseline="0" dirty="0"/>
              <a:t> repercussions of this theft are multifaceted. The act of looting destroys all archaeological context the artifacts may have had – thereby eradicating much of the information that archaeologist use to understand the where, when, and why questions that arise when trying to reconstruct past lifeways. Further, the funds from the illicit antiquities trade stock the coffers of terrorist organizations, allowing them to continue their missions of chaos and destruction. Additionally, an often forgotten repercussion of these acts is the destruction of the shared cultural identity that these objects and locations represent. The loss of cultural identity destabilizes the very make-up of society, thereby furthering the goals of extremist groups and limiting the abilities of social reconstruction. </a:t>
            </a:r>
            <a:endParaRPr lang="en-US" dirty="0"/>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341741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373279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79228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3022054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Since the beginning of the Syrian Civil war in 2011, extremist groups have taken advantage of the chaos and instability to loot and destroy archaeological sites and museums throughout Syria and into parts of Iraq, the most notable widely covered of which have been the 2014-2015 capture of Mosul and subsequent destruction of the Mosul Museum and Library. </a:t>
            </a:r>
          </a:p>
          <a:p>
            <a:pPr marL="0" lvl="0" indent="0" algn="l" rtl="0">
              <a:spcBef>
                <a:spcPts val="0"/>
              </a:spcBef>
              <a:spcAft>
                <a:spcPts val="0"/>
              </a:spcAft>
              <a:buNone/>
            </a:pPr>
            <a:r>
              <a:rPr lang="en-US" dirty="0"/>
              <a:t>•	In 2015, ISIS took bulldozers and explosives to Nimrud, vandalizing </a:t>
            </a:r>
            <a:r>
              <a:rPr lang="en-US" dirty="0" err="1"/>
              <a:t>Hatra</a:t>
            </a:r>
            <a:r>
              <a:rPr lang="en-US" dirty="0"/>
              <a:t>, Nineveh, </a:t>
            </a:r>
            <a:r>
              <a:rPr lang="en-US" dirty="0" err="1"/>
              <a:t>Khorsabad</a:t>
            </a:r>
            <a:r>
              <a:rPr lang="en-US" dirty="0"/>
              <a:t>, and others. The destruction of Palmyra in 2016 was another devastating blow to world cultural heritage. </a:t>
            </a:r>
          </a:p>
          <a:p>
            <a:pPr marL="0" lvl="0" indent="0" algn="l" rtl="0">
              <a:spcBef>
                <a:spcPts val="0"/>
              </a:spcBef>
              <a:spcAft>
                <a:spcPts val="0"/>
              </a:spcAft>
              <a:buNone/>
            </a:pPr>
            <a:r>
              <a:rPr lang="en-US" dirty="0"/>
              <a:t>•	While the primary players in this story that we are all familiar with are Al-Qaeda and ISIS, we must not forget the importance of local gangs of organized looters, as well as subsistence looters, that take advantage of inadequately protected cultural property to loot for a variety of reasons. </a:t>
            </a:r>
          </a:p>
          <a:p>
            <a:pPr marL="0" lvl="0" indent="0" algn="l" rtl="0">
              <a:spcBef>
                <a:spcPts val="0"/>
              </a:spcBef>
              <a:spcAft>
                <a:spcPts val="0"/>
              </a:spcAft>
              <a:buNone/>
            </a:pPr>
            <a:r>
              <a:rPr lang="en-US" dirty="0"/>
              <a:t>•	So, why is this happening? </a:t>
            </a:r>
          </a:p>
          <a:p>
            <a:pPr marL="0" lvl="0" indent="0" algn="l" rtl="0">
              <a:spcBef>
                <a:spcPts val="0"/>
              </a:spcBef>
              <a:spcAft>
                <a:spcPts val="0"/>
              </a:spcAft>
              <a:buNone/>
            </a:pPr>
            <a:r>
              <a:rPr lang="en-US" dirty="0"/>
              <a:t>•	The reasons why the destruction and looting of cultural property is happening both in the Middle East and across the globe seem to fall into a number of categories. </a:t>
            </a:r>
          </a:p>
          <a:p>
            <a:pPr marL="0" lvl="0" indent="0" algn="l" rtl="0">
              <a:spcBef>
                <a:spcPts val="0"/>
              </a:spcBef>
              <a:spcAft>
                <a:spcPts val="0"/>
              </a:spcAft>
              <a:buNone/>
            </a:pPr>
            <a:r>
              <a:rPr lang="en-US" dirty="0"/>
              <a:t>•	Failure to protect archaeological sites and cultural property, poverty, religious ideology, propaganda, and last, but most certainly not least, supply and demand, are some of the contributing factors of this issue </a:t>
            </a:r>
          </a:p>
          <a:p>
            <a:pPr marL="0" lvl="0" indent="0" algn="l" rtl="0">
              <a:spcBef>
                <a:spcPts val="0"/>
              </a:spcBef>
              <a:spcAft>
                <a:spcPts val="0"/>
              </a:spcAft>
              <a:buNone/>
            </a:pPr>
            <a:r>
              <a:rPr lang="en-US" dirty="0"/>
              <a:t>•	One of the biggest deterring forces to organized gangs of looters is site protection. Looters often avoid the hassle of sites that are actively policed by military or armed forces. During periods of political unrest, cultural heritage sites are often left unprotected as military and police resources are deployed to areas of greater need, making cultural property easy prey. </a:t>
            </a:r>
          </a:p>
          <a:p>
            <a:pPr marL="0" lvl="0" indent="0" algn="l" rtl="0">
              <a:spcBef>
                <a:spcPts val="0"/>
              </a:spcBef>
              <a:spcAft>
                <a:spcPts val="0"/>
              </a:spcAft>
              <a:buNone/>
            </a:pPr>
            <a:r>
              <a:rPr lang="en-US" dirty="0"/>
              <a:t>•	Extremist Muslim groups have used religious ideology as a driving motivation for destruction of idolatrous heritage. The Taliban made no qualms about destroying the </a:t>
            </a:r>
            <a:r>
              <a:rPr lang="en-US" dirty="0" err="1"/>
              <a:t>Bamiyan</a:t>
            </a:r>
            <a:r>
              <a:rPr lang="en-US" dirty="0"/>
              <a:t> </a:t>
            </a:r>
            <a:r>
              <a:rPr lang="en-US" dirty="0" err="1"/>
              <a:t>Buddhas</a:t>
            </a:r>
            <a:r>
              <a:rPr lang="en-US" dirty="0"/>
              <a:t> in Afghanistan for just this very reason. </a:t>
            </a:r>
          </a:p>
          <a:p>
            <a:pPr marL="0" lvl="0" indent="0" algn="l" rtl="0">
              <a:spcBef>
                <a:spcPts val="0"/>
              </a:spcBef>
              <a:spcAft>
                <a:spcPts val="0"/>
              </a:spcAft>
              <a:buNone/>
            </a:pPr>
            <a:r>
              <a:rPr lang="en-US" dirty="0"/>
              <a:t>•	Recently, however, the rise of criminal iconoclasm has returned to the world stage with ISIS taking the lead in destruction of idolatrous cultural sites that they say must be eradicated from a true Islamic state. While they preach their message, in reality, they are destroying these sites for propaganda opportunities used to recruit forces and obtain donations from sympathizers to their cause. Poverty plays a role here. The abject poverty in much of the Middle East forces economically deprived villagers not only into the well-paying arms of ISIS, but also into subsistence looting in efforts to support themselves and their families. </a:t>
            </a:r>
          </a:p>
          <a:p>
            <a:pPr marL="0" lvl="0" indent="0" algn="l" rtl="0">
              <a:spcBef>
                <a:spcPts val="0"/>
              </a:spcBef>
              <a:spcAft>
                <a:spcPts val="0"/>
              </a:spcAft>
              <a:buNone/>
            </a:pPr>
            <a:r>
              <a:rPr lang="en-US" dirty="0"/>
              <a:t>•	Most importantly, one of the primary drivers in this equation is the law of supply and demand. Private collectors, museums and auction houses from the U.S. to the UK and Japan have an insatiable appetite for cultural property. Regardless of the numerous laws in many countries making trade in illicit antiquities a punishable crime, it is often very easy for collectors and museums to work around a lack of provenience. The simple fact is, if there was no demand for these objects, the extremist groups and opportunistic looters would have nowhere to sell their ill-gotten goods and cultural property might be spared. </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249462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27636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883601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2889948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39" name="Google Shape;39;p6"/>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0" name="Google Shape;40;p6"/>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1" name="Google Shape;41;p6"/>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2" name="Google Shape;42;p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99" name="Google Shape;99;p1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0" name="Google Shape;100;p1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1" name="Google Shape;101;p1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2" name="Google Shape;102;p1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1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1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0" name="Google Shape;110;p1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1" name="Google Shape;111;p1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2" name="Google Shape;112;p1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3" name="Google Shape;113;p1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4" name="Google Shape;114;p1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5" name="Google Shape;115;p1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6" name="Google Shape;116;p1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7" name="Google Shape;117;p1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8" name="Google Shape;118;p1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4" name="Google Shape;124;p1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0" name="Google Shape;130;p1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4880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57" name="Google Shape;57;p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58" name="Google Shape;58;p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64" name="Google Shape;64;p1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5" name="Google Shape;65;p1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71" name="Google Shape;71;p1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2" name="Google Shape;72;p1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8" name="Google Shape;78;p1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4" name="Google Shape;84;p1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5" name="Google Shape;85;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1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
        <p:nvSpPr>
          <p:cNvPr id="89" name="Google Shape;89;p1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3" name="Google Shape;93;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8" name="Google Shape;8;p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9" name="Google Shape;9;p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0" name="Google Shape;10;p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jp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4.jp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2.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jp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jpg"/><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4325" cy="6858000"/>
          </a:xfrm>
          <a:prstGeom prst="rect">
            <a:avLst/>
          </a:prstGeom>
        </p:spPr>
      </p:pic>
      <p:sp>
        <p:nvSpPr>
          <p:cNvPr id="2" name="Title 1"/>
          <p:cNvSpPr>
            <a:spLocks noGrp="1"/>
          </p:cNvSpPr>
          <p:nvPr>
            <p:ph type="ctrTitle"/>
          </p:nvPr>
        </p:nvSpPr>
        <p:spPr>
          <a:xfrm>
            <a:off x="428731" y="4513337"/>
            <a:ext cx="9511325" cy="1207951"/>
          </a:xfrm>
        </p:spPr>
        <p:txBody>
          <a:bodyPr>
            <a:noAutofit/>
          </a:bodyPr>
          <a:lstStyle/>
          <a:p>
            <a:pPr algn="l">
              <a:lnSpc>
                <a:spcPct val="100000"/>
              </a:lnSpc>
            </a:pPr>
            <a:r>
              <a:rPr lang="en-US" sz="3600" dirty="0">
                <a:latin typeface="Helvetica" charset="0"/>
                <a:ea typeface="Helvetica" charset="0"/>
                <a:cs typeface="Helvetica" charset="0"/>
              </a:rPr>
              <a:t>Towards a Model for Predicting Overland Trafficking Routes</a:t>
            </a:r>
            <a:br>
              <a:rPr lang="en-US" sz="3600" dirty="0">
                <a:latin typeface="Helvetica" charset="0"/>
                <a:ea typeface="Helvetica" charset="0"/>
                <a:cs typeface="Helvetica" charset="0"/>
              </a:rPr>
            </a:br>
            <a:br>
              <a:rPr lang="en-US" sz="3600" dirty="0">
                <a:latin typeface="Helvetica" charset="0"/>
                <a:ea typeface="Helvetica" charset="0"/>
                <a:cs typeface="Helvetica" charset="0"/>
              </a:rPr>
            </a:br>
            <a:r>
              <a:rPr lang="en-US" sz="1800" dirty="0">
                <a:latin typeface="Helvetica" charset="0"/>
                <a:ea typeface="Helvetica" charset="0"/>
                <a:cs typeface="Helvetica" charset="0"/>
              </a:rPr>
              <a:t>Cornell, Harry</a:t>
            </a:r>
            <a:br>
              <a:rPr lang="en-US" sz="1800" dirty="0">
                <a:latin typeface="Helvetica" charset="0"/>
                <a:ea typeface="Helvetica" charset="0"/>
                <a:cs typeface="Helvetica" charset="0"/>
              </a:rPr>
            </a:br>
            <a:r>
              <a:rPr lang="en-US" sz="1800" dirty="0">
                <a:latin typeface="Helvetica" charset="0"/>
                <a:ea typeface="Helvetica" charset="0"/>
                <a:cs typeface="Helvetica" charset="0"/>
              </a:rPr>
              <a:t>Necaise, Aaron </a:t>
            </a:r>
            <a:br>
              <a:rPr lang="en-US" sz="1800" dirty="0">
                <a:latin typeface="Helvetica" charset="0"/>
                <a:ea typeface="Helvetica" charset="0"/>
                <a:cs typeface="Helvetica" charset="0"/>
              </a:rPr>
            </a:br>
            <a:r>
              <a:rPr lang="en-US" sz="1800" dirty="0">
                <a:latin typeface="Helvetica" charset="0"/>
                <a:ea typeface="Helvetica" charset="0"/>
                <a:cs typeface="Helvetica" charset="0"/>
              </a:rPr>
              <a:t>Robkin, Jessica </a:t>
            </a:r>
            <a:br>
              <a:rPr lang="en-US" sz="1800" dirty="0">
                <a:latin typeface="Helvetica" charset="0"/>
                <a:ea typeface="Helvetica" charset="0"/>
                <a:cs typeface="Helvetica" charset="0"/>
              </a:rPr>
            </a:br>
            <a:br>
              <a:rPr lang="en-US" sz="1800" dirty="0">
                <a:latin typeface="Helvetica" charset="0"/>
                <a:ea typeface="Helvetica" charset="0"/>
                <a:cs typeface="Helvetica" charset="0"/>
              </a:rPr>
            </a:br>
            <a:br>
              <a:rPr lang="en-US" sz="1800" dirty="0">
                <a:latin typeface="Helvetica" charset="0"/>
                <a:ea typeface="Helvetica" charset="0"/>
                <a:cs typeface="Helvetica" charset="0"/>
              </a:rPr>
            </a:br>
            <a:r>
              <a:rPr lang="en-US" sz="1800" dirty="0">
                <a:latin typeface="Helvetica" charset="0"/>
                <a:ea typeface="Helvetica" charset="0"/>
                <a:cs typeface="Helvetica" charset="0"/>
              </a:rPr>
              <a:t>IDS 6916</a:t>
            </a:r>
            <a:br>
              <a:rPr lang="en-US" sz="1800" dirty="0">
                <a:latin typeface="Helvetica" charset="0"/>
                <a:ea typeface="Helvetica" charset="0"/>
                <a:cs typeface="Helvetica" charset="0"/>
              </a:rPr>
            </a:br>
            <a:r>
              <a:rPr lang="en-US" sz="1800" dirty="0">
                <a:latin typeface="Helvetica" charset="0"/>
                <a:ea typeface="Helvetica" charset="0"/>
                <a:cs typeface="Helvetica" charset="0"/>
              </a:rPr>
              <a:t>Research Practicum</a:t>
            </a:r>
            <a:br>
              <a:rPr lang="en-US" sz="1800" dirty="0">
                <a:latin typeface="Helvetica" charset="0"/>
                <a:ea typeface="Helvetica" charset="0"/>
                <a:cs typeface="Helvetica" charset="0"/>
              </a:rPr>
            </a:br>
            <a:r>
              <a:rPr lang="en-US" sz="1800" dirty="0">
                <a:latin typeface="Helvetica" charset="0"/>
                <a:ea typeface="Helvetica" charset="0"/>
                <a:cs typeface="Helvetica" charset="0"/>
              </a:rPr>
              <a:t>Final Presentation</a:t>
            </a:r>
            <a:br>
              <a:rPr lang="en-US" sz="1800" dirty="0">
                <a:latin typeface="Helvetica" charset="0"/>
                <a:ea typeface="Helvetica" charset="0"/>
                <a:cs typeface="Helvetica" charset="0"/>
              </a:rPr>
            </a:br>
            <a:endParaRPr lang="en-US" sz="18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408738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2</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518614" y="921030"/>
            <a:ext cx="10904561" cy="5216852"/>
          </a:xfrm>
        </p:spPr>
        <p:txBody>
          <a:bodyPr/>
          <a:lstStyle/>
          <a:p>
            <a:pPr marL="0" lvl="0" indent="0">
              <a:spcBef>
                <a:spcPts val="0"/>
              </a:spcBef>
              <a:buNone/>
            </a:pPr>
            <a:r>
              <a:rPr lang="en-US" sz="2200" dirty="0"/>
              <a:t>Problem:</a:t>
            </a:r>
          </a:p>
          <a:p>
            <a:pPr marL="342900">
              <a:spcBef>
                <a:spcPts val="0"/>
              </a:spcBef>
            </a:pPr>
            <a:r>
              <a:rPr lang="en-US" dirty="0"/>
              <a:t>A major challenge for our model will be validation</a:t>
            </a:r>
            <a:br>
              <a:rPr lang="en-US" dirty="0"/>
            </a:br>
            <a:endParaRPr lang="en-US" dirty="0"/>
          </a:p>
          <a:p>
            <a:pPr marL="342900">
              <a:spcBef>
                <a:spcPts val="0"/>
              </a:spcBef>
            </a:pPr>
            <a:r>
              <a:rPr lang="en-US" dirty="0"/>
              <a:t>While we’ve identified several contributing variables, the effect size of these variables is unclear</a:t>
            </a:r>
          </a:p>
          <a:p>
            <a:pPr marL="0" lvl="0" indent="0">
              <a:spcBef>
                <a:spcPts val="0"/>
              </a:spcBef>
              <a:buNone/>
            </a:pPr>
            <a:endParaRPr lang="en-US" sz="2400" dirty="0"/>
          </a:p>
          <a:p>
            <a:pPr marL="0" lvl="0" indent="0">
              <a:spcBef>
                <a:spcPts val="0"/>
              </a:spcBef>
              <a:buNone/>
            </a:pPr>
            <a:r>
              <a:rPr lang="en-US" sz="2200" dirty="0"/>
              <a:t>Approach: </a:t>
            </a:r>
          </a:p>
          <a:p>
            <a:pPr marL="342900">
              <a:spcBef>
                <a:spcPts val="0"/>
              </a:spcBef>
            </a:pPr>
            <a:r>
              <a:rPr lang="en-US" dirty="0"/>
              <a:t>Forced-choice survey where participants are asked to rank attributes that would be considered when deciding trafficking routes. </a:t>
            </a:r>
          </a:p>
          <a:p>
            <a:pPr marL="342900">
              <a:spcBef>
                <a:spcPts val="0"/>
              </a:spcBef>
            </a:pPr>
            <a:endParaRPr lang="en-US" dirty="0"/>
          </a:p>
          <a:p>
            <a:pPr marL="342900">
              <a:spcBef>
                <a:spcPts val="0"/>
              </a:spcBef>
            </a:pPr>
            <a:r>
              <a:rPr lang="en-US" dirty="0"/>
              <a:t>These results can serve as a ‘sanity check’ and also inform our model inputs moving forward</a:t>
            </a:r>
          </a:p>
          <a:p>
            <a:pPr marL="342900">
              <a:spcBef>
                <a:spcPts val="0"/>
              </a:spcBef>
            </a:pPr>
            <a:endParaRPr lang="en-US" dirty="0"/>
          </a:p>
          <a:p>
            <a:pPr marL="0" lvl="0" indent="0">
              <a:spcBef>
                <a:spcPts val="0"/>
              </a:spcBef>
              <a:buNone/>
            </a:pPr>
            <a:r>
              <a:rPr lang="en-US" sz="2200" dirty="0"/>
              <a:t>H2:</a:t>
            </a:r>
          </a:p>
          <a:p>
            <a:pPr marL="0" lvl="0" indent="0">
              <a:spcBef>
                <a:spcPts val="0"/>
              </a:spcBef>
              <a:buNone/>
            </a:pPr>
            <a:r>
              <a:rPr lang="en-US" dirty="0"/>
              <a:t>Enemy faction presence will be the strongest deterrent towards taking a path.</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8" name="Audio 7">
            <a:hlinkClick r:id="" action="ppaction://media"/>
            <a:extLst>
              <a:ext uri="{FF2B5EF4-FFF2-40B4-BE49-F238E27FC236}">
                <a16:creationId xmlns:a16="http://schemas.microsoft.com/office/drawing/2014/main" id="{3DE91326-CC84-434B-A75C-A23E450EE8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98652901"/>
      </p:ext>
    </p:extLst>
  </p:cSld>
  <p:clrMapOvr>
    <a:masterClrMapping/>
  </p:clrMapOvr>
  <mc:AlternateContent xmlns:mc="http://schemas.openxmlformats.org/markup-compatibility/2006" xmlns:p14="http://schemas.microsoft.com/office/powerpoint/2010/main">
    <mc:Choice Requires="p14">
      <p:transition spd="slow" p14:dur="2000" advTm="18312"/>
    </mc:Choice>
    <mc:Fallback xmlns="">
      <p:transition spd="slow" advTm="18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3 </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342486" y="1281528"/>
            <a:ext cx="7450386" cy="5216852"/>
          </a:xfrm>
        </p:spPr>
        <p:txBody>
          <a:bodyPr/>
          <a:lstStyle/>
          <a:p>
            <a:pPr marL="0" lvl="0" indent="0">
              <a:spcBef>
                <a:spcPts val="0"/>
              </a:spcBef>
              <a:buClr>
                <a:schemeClr val="dk1"/>
              </a:buClr>
              <a:buSzPts val="1100"/>
              <a:buNone/>
            </a:pPr>
            <a:r>
              <a:rPr lang="en-US" sz="2400" dirty="0"/>
              <a:t>Problem:</a:t>
            </a:r>
          </a:p>
          <a:p>
            <a:pPr lvl="0" indent="0">
              <a:spcBef>
                <a:spcPts val="0"/>
              </a:spcBef>
              <a:buClr>
                <a:schemeClr val="dk1"/>
              </a:buClr>
              <a:buSzPts val="1100"/>
              <a:buNone/>
            </a:pPr>
            <a:endParaRPr lang="en-US" sz="1400" dirty="0"/>
          </a:p>
          <a:p>
            <a:pPr lvl="0" indent="-317500">
              <a:spcBef>
                <a:spcPts val="0"/>
              </a:spcBef>
              <a:buSzPts val="1400"/>
              <a:buChar char="●"/>
            </a:pPr>
            <a:r>
              <a:rPr lang="en-US" sz="1800" dirty="0"/>
              <a:t>While we have information about trafficking in other places in the world, data on smuggling in the MENA region is limited</a:t>
            </a:r>
          </a:p>
          <a:p>
            <a:pPr lvl="0" indent="0">
              <a:spcBef>
                <a:spcPts val="0"/>
              </a:spcBef>
              <a:buNone/>
            </a:pPr>
            <a:endParaRPr lang="en-US" sz="1800" dirty="0">
              <a:solidFill>
                <a:srgbClr val="FFFFFF"/>
              </a:solidFill>
            </a:endParaRPr>
          </a:p>
          <a:p>
            <a:pPr lvl="0" indent="-317500">
              <a:spcBef>
                <a:spcPts val="0"/>
              </a:spcBef>
              <a:buSzPts val="1400"/>
              <a:buChar char="●"/>
            </a:pPr>
            <a:r>
              <a:rPr lang="en-US" sz="1800" dirty="0">
                <a:solidFill>
                  <a:srgbClr val="FFFFFF"/>
                </a:solidFill>
              </a:rPr>
              <a:t>It is unclear if (and how) the instability in the Middle East would uniquely impact routing decisions</a:t>
            </a:r>
          </a:p>
          <a:p>
            <a:pPr lvl="0" indent="0">
              <a:spcBef>
                <a:spcPts val="0"/>
              </a:spcBef>
              <a:buNone/>
            </a:pPr>
            <a:endParaRPr lang="en-US" sz="1200" dirty="0">
              <a:solidFill>
                <a:srgbClr val="FFFFFF"/>
              </a:solidFill>
            </a:endParaRPr>
          </a:p>
          <a:p>
            <a:pPr lvl="2" indent="-304800">
              <a:spcBef>
                <a:spcPts val="0"/>
              </a:spcBef>
              <a:buClr>
                <a:srgbClr val="FFFFFF"/>
              </a:buClr>
              <a:buSzPts val="1200"/>
              <a:buChar char="■"/>
            </a:pPr>
            <a:r>
              <a:rPr lang="en-US" dirty="0">
                <a:solidFill>
                  <a:srgbClr val="FFFFFF"/>
                </a:solidFill>
              </a:rPr>
              <a:t>Our model primarily based on drug-smuggling in Central America</a:t>
            </a:r>
          </a:p>
          <a:p>
            <a:pPr lvl="2" indent="-304800">
              <a:spcBef>
                <a:spcPts val="0"/>
              </a:spcBef>
              <a:buClr>
                <a:srgbClr val="FFFFFF"/>
              </a:buClr>
              <a:buSzPts val="1200"/>
              <a:buChar char="■"/>
            </a:pPr>
            <a:r>
              <a:rPr lang="en-US" dirty="0">
                <a:solidFill>
                  <a:srgbClr val="FFFFFF"/>
                </a:solidFill>
              </a:rPr>
              <a:t>Is government corruption more widespread?</a:t>
            </a:r>
          </a:p>
          <a:p>
            <a:pPr lvl="2" indent="-304800">
              <a:spcBef>
                <a:spcPts val="0"/>
              </a:spcBef>
              <a:buClr>
                <a:srgbClr val="FFFFFF"/>
              </a:buClr>
              <a:buSzPts val="1200"/>
              <a:buChar char="■"/>
            </a:pPr>
            <a:r>
              <a:rPr lang="en-US" dirty="0">
                <a:solidFill>
                  <a:srgbClr val="FFFFFF"/>
                </a:solidFill>
              </a:rPr>
              <a:t>Is border crossing a larger concern?</a:t>
            </a:r>
          </a:p>
          <a:p>
            <a:pPr lvl="1" indent="-304800">
              <a:spcBef>
                <a:spcPts val="0"/>
              </a:spcBef>
              <a:buClr>
                <a:schemeClr val="dk1"/>
              </a:buClr>
              <a:buSzPts val="1200"/>
              <a:buChar char="○"/>
            </a:pPr>
            <a:endParaRPr lang="en-US" sz="1200" dirty="0">
              <a:solidFill>
                <a:srgbClr val="FFFFFF"/>
              </a:solidFill>
            </a:endParaRPr>
          </a:p>
          <a:p>
            <a:pPr marL="0" lvl="0" indent="0">
              <a:spcBef>
                <a:spcPts val="0"/>
              </a:spcBef>
              <a:buNone/>
            </a:pPr>
            <a:r>
              <a:rPr lang="en-US" sz="2400" dirty="0">
                <a:solidFill>
                  <a:srgbClr val="FFFFFF"/>
                </a:solidFill>
              </a:rPr>
              <a:t>Approach:</a:t>
            </a:r>
          </a:p>
          <a:p>
            <a:pPr marL="0" lvl="0" indent="0">
              <a:spcBef>
                <a:spcPts val="0"/>
              </a:spcBef>
              <a:buNone/>
            </a:pPr>
            <a:endParaRPr lang="en-US" sz="1400" dirty="0">
              <a:solidFill>
                <a:srgbClr val="FFFFFF"/>
              </a:solidFill>
            </a:endParaRPr>
          </a:p>
          <a:p>
            <a:pPr lvl="0" indent="0">
              <a:spcBef>
                <a:spcPts val="0"/>
              </a:spcBef>
              <a:buNone/>
            </a:pPr>
            <a:r>
              <a:rPr lang="en-US" sz="1800" dirty="0">
                <a:solidFill>
                  <a:srgbClr val="FFFFFF"/>
                </a:solidFill>
              </a:rPr>
              <a:t>An exploratory survey distributed to participants with first-hand experience who live in the affected countries</a:t>
            </a:r>
            <a:br>
              <a:rPr lang="en-US" sz="1200" dirty="0">
                <a:solidFill>
                  <a:srgbClr val="FFFFFF"/>
                </a:solidFill>
              </a:rPr>
            </a:b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7" name="Google Shape;220;p29"/>
          <p:cNvPicPr preferRelativeResize="0"/>
          <p:nvPr/>
        </p:nvPicPr>
        <p:blipFill>
          <a:blip r:embed="rId6">
            <a:alphaModFix/>
          </a:blip>
          <a:stretch>
            <a:fillRect/>
          </a:stretch>
        </p:blipFill>
        <p:spPr>
          <a:xfrm>
            <a:off x="8204309" y="2376739"/>
            <a:ext cx="3549975" cy="2371276"/>
          </a:xfrm>
          <a:prstGeom prst="rect">
            <a:avLst/>
          </a:prstGeom>
          <a:noFill/>
          <a:ln w="28575">
            <a:solidFill>
              <a:schemeClr val="accent4"/>
            </a:solidFill>
          </a:ln>
        </p:spPr>
      </p:pic>
      <p:pic>
        <p:nvPicPr>
          <p:cNvPr id="6" name="Audio 5">
            <a:hlinkClick r:id="" action="ppaction://media"/>
            <a:extLst>
              <a:ext uri="{FF2B5EF4-FFF2-40B4-BE49-F238E27FC236}">
                <a16:creationId xmlns:a16="http://schemas.microsoft.com/office/drawing/2014/main" id="{E4550350-E4B5-4EB5-A859-B610CE848D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26713057"/>
      </p:ext>
    </p:extLst>
  </p:cSld>
  <p:clrMapOvr>
    <a:masterClrMapping/>
  </p:clrMapOvr>
  <mc:AlternateContent xmlns:mc="http://schemas.openxmlformats.org/markup-compatibility/2006" xmlns:p14="http://schemas.microsoft.com/office/powerpoint/2010/main">
    <mc:Choice Requires="p14">
      <p:transition spd="slow" p14:dur="2000" advTm="33478"/>
    </mc:Choice>
    <mc:Fallback xmlns="">
      <p:transition spd="slow" advTm="33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3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487945" y="1140404"/>
            <a:ext cx="11085355" cy="5216852"/>
          </a:xfrm>
        </p:spPr>
        <p:txBody>
          <a:bodyPr/>
          <a:lstStyle/>
          <a:p>
            <a:pPr marL="0" lvl="0" indent="0">
              <a:spcBef>
                <a:spcPts val="0"/>
              </a:spcBef>
              <a:buClr>
                <a:schemeClr val="dk1"/>
              </a:buClr>
              <a:buSzPts val="1100"/>
              <a:buNone/>
            </a:pPr>
            <a:r>
              <a:rPr lang="en-US" dirty="0"/>
              <a:t>Problem:</a:t>
            </a:r>
          </a:p>
          <a:p>
            <a:pPr lvl="0" indent="0">
              <a:spcBef>
                <a:spcPts val="0"/>
              </a:spcBef>
              <a:buClr>
                <a:schemeClr val="dk1"/>
              </a:buClr>
              <a:buSzPts val="1100"/>
              <a:buNone/>
            </a:pPr>
            <a:endParaRPr lang="en-US" sz="1400" dirty="0"/>
          </a:p>
          <a:p>
            <a:pPr lvl="0" indent="-317500">
              <a:spcBef>
                <a:spcPts val="0"/>
              </a:spcBef>
              <a:buSzPts val="1400"/>
              <a:buChar char="●"/>
            </a:pPr>
            <a:r>
              <a:rPr lang="en-US" sz="1800" dirty="0"/>
              <a:t>While we have information about trafficking in other places in the world, data on smuggling in the MENA region is limited</a:t>
            </a:r>
          </a:p>
          <a:p>
            <a:pPr lvl="0" indent="0">
              <a:spcBef>
                <a:spcPts val="0"/>
              </a:spcBef>
              <a:buNone/>
            </a:pPr>
            <a:endParaRPr lang="en-US" sz="1800" dirty="0">
              <a:solidFill>
                <a:srgbClr val="FFFFFF"/>
              </a:solidFill>
            </a:endParaRPr>
          </a:p>
          <a:p>
            <a:pPr lvl="0" indent="-317500">
              <a:spcBef>
                <a:spcPts val="0"/>
              </a:spcBef>
              <a:buSzPts val="1400"/>
              <a:buChar char="●"/>
            </a:pPr>
            <a:r>
              <a:rPr lang="en-US" sz="1800" dirty="0">
                <a:solidFill>
                  <a:srgbClr val="FFFFFF"/>
                </a:solidFill>
              </a:rPr>
              <a:t>It is unclear if (and how) the instability in the Middle East would uniquely impact routing decisions</a:t>
            </a:r>
          </a:p>
          <a:p>
            <a:pPr lvl="0" indent="0">
              <a:spcBef>
                <a:spcPts val="0"/>
              </a:spcBef>
              <a:buNone/>
            </a:pPr>
            <a:endParaRPr lang="en-US" sz="1200" dirty="0">
              <a:solidFill>
                <a:srgbClr val="FFFFFF"/>
              </a:solidFill>
            </a:endParaRPr>
          </a:p>
          <a:p>
            <a:pPr lvl="2" indent="-304800">
              <a:spcBef>
                <a:spcPts val="0"/>
              </a:spcBef>
              <a:buClr>
                <a:srgbClr val="FFFFFF"/>
              </a:buClr>
              <a:buSzPts val="1200"/>
              <a:buChar char="■"/>
            </a:pPr>
            <a:r>
              <a:rPr lang="en-US" dirty="0">
                <a:solidFill>
                  <a:srgbClr val="FFFFFF"/>
                </a:solidFill>
              </a:rPr>
              <a:t>Our model primarily based on drug-smuggling in Central America</a:t>
            </a:r>
          </a:p>
          <a:p>
            <a:pPr lvl="2" indent="-304800">
              <a:spcBef>
                <a:spcPts val="0"/>
              </a:spcBef>
              <a:buClr>
                <a:srgbClr val="FFFFFF"/>
              </a:buClr>
              <a:buSzPts val="1200"/>
              <a:buChar char="■"/>
            </a:pPr>
            <a:r>
              <a:rPr lang="en-US" dirty="0">
                <a:solidFill>
                  <a:srgbClr val="FFFFFF"/>
                </a:solidFill>
              </a:rPr>
              <a:t>Is government corruption more widespread?</a:t>
            </a:r>
          </a:p>
          <a:p>
            <a:pPr lvl="2" indent="-304800">
              <a:spcBef>
                <a:spcPts val="0"/>
              </a:spcBef>
              <a:buClr>
                <a:srgbClr val="FFFFFF"/>
              </a:buClr>
              <a:buSzPts val="1200"/>
              <a:buChar char="■"/>
            </a:pPr>
            <a:r>
              <a:rPr lang="en-US" dirty="0">
                <a:solidFill>
                  <a:srgbClr val="FFFFFF"/>
                </a:solidFill>
              </a:rPr>
              <a:t>Is border crossing a larger concern?</a:t>
            </a:r>
          </a:p>
          <a:p>
            <a:pPr lvl="1" indent="-304800">
              <a:spcBef>
                <a:spcPts val="0"/>
              </a:spcBef>
              <a:buClr>
                <a:schemeClr val="dk1"/>
              </a:buClr>
              <a:buSzPts val="1200"/>
              <a:buChar char="○"/>
            </a:pPr>
            <a:endParaRPr lang="en-US" sz="1200" dirty="0">
              <a:solidFill>
                <a:srgbClr val="FFFFFF"/>
              </a:solidFill>
            </a:endParaRPr>
          </a:p>
          <a:p>
            <a:pPr marL="0" lvl="0" indent="0">
              <a:spcBef>
                <a:spcPts val="0"/>
              </a:spcBef>
              <a:buNone/>
            </a:pPr>
            <a:r>
              <a:rPr lang="en-US" dirty="0">
                <a:solidFill>
                  <a:srgbClr val="FFFFFF"/>
                </a:solidFill>
              </a:rPr>
              <a:t>Approach:</a:t>
            </a:r>
          </a:p>
          <a:p>
            <a:pPr marL="0" lvl="0" indent="0">
              <a:spcBef>
                <a:spcPts val="0"/>
              </a:spcBef>
              <a:buNone/>
            </a:pPr>
            <a:endParaRPr lang="en-US" sz="1400" dirty="0">
              <a:solidFill>
                <a:srgbClr val="FFFFFF"/>
              </a:solidFill>
            </a:endParaRPr>
          </a:p>
          <a:p>
            <a:pPr lvl="0" indent="0">
              <a:spcBef>
                <a:spcPts val="0"/>
              </a:spcBef>
              <a:buNone/>
            </a:pPr>
            <a:r>
              <a:rPr lang="en-US" sz="1800" dirty="0">
                <a:solidFill>
                  <a:srgbClr val="FFFFFF"/>
                </a:solidFill>
              </a:rPr>
              <a:t>An exploratory survey distributed to participants with first-hand experience who live in the affected countries</a:t>
            </a:r>
            <a:br>
              <a:rPr lang="en-US" sz="1800" dirty="0">
                <a:solidFill>
                  <a:srgbClr val="FFFFFF"/>
                </a:solidFill>
              </a:rPr>
            </a:br>
            <a:endParaRPr lang="en-US" sz="1800" dirty="0">
              <a:solidFill>
                <a:srgbClr val="FFFFFF"/>
              </a:solidFill>
            </a:endParaRPr>
          </a:p>
          <a:p>
            <a:pPr marL="0" lvl="0" indent="0">
              <a:spcBef>
                <a:spcPts val="0"/>
              </a:spcBef>
              <a:buNone/>
            </a:pPr>
            <a:r>
              <a:rPr lang="en-US" dirty="0">
                <a:solidFill>
                  <a:srgbClr val="FFFFFF"/>
                </a:solidFill>
              </a:rPr>
              <a:t>H3:</a:t>
            </a:r>
          </a:p>
          <a:p>
            <a:pPr lvl="0" indent="0">
              <a:spcBef>
                <a:spcPts val="0"/>
              </a:spcBef>
              <a:buNone/>
            </a:pPr>
            <a:r>
              <a:rPr lang="en-US" sz="1800" dirty="0">
                <a:solidFill>
                  <a:srgbClr val="FFFFFF"/>
                </a:solidFill>
              </a:rPr>
              <a:t>Geopolitical conflicts will have a larger impact on local routes taken in the MENA region.</a:t>
            </a:r>
            <a:endParaRPr lang="en-US" sz="18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a:extLst>
              <a:ext uri="{FF2B5EF4-FFF2-40B4-BE49-F238E27FC236}">
                <a16:creationId xmlns:a16="http://schemas.microsoft.com/office/drawing/2014/main" id="{B7144B4C-D255-435A-9B04-2B9AC0144F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86425395"/>
      </p:ext>
    </p:extLst>
  </p:cSld>
  <p:clrMapOvr>
    <a:masterClrMapping/>
  </p:clrMapOvr>
  <mc:AlternateContent xmlns:mc="http://schemas.openxmlformats.org/markup-compatibility/2006" xmlns:p14="http://schemas.microsoft.com/office/powerpoint/2010/main">
    <mc:Choice Requires="p14">
      <p:transition spd="slow" p14:dur="2000" advTm="22756"/>
    </mc:Choice>
    <mc:Fallback xmlns="">
      <p:transition spd="slow" advTm="22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252832"/>
            <a:ext cx="11849516" cy="913532"/>
          </a:xfrm>
        </p:spPr>
        <p:txBody>
          <a:bodyPr anchor="t">
            <a:noAutofit/>
          </a:bodyPr>
          <a:lstStyle/>
          <a:p>
            <a:r>
              <a:rPr lang="en-US" sz="4000" dirty="0">
                <a:latin typeface="Helvetica" charset="0"/>
                <a:ea typeface="Helvetica" charset="0"/>
                <a:cs typeface="Helvetica" charset="0"/>
              </a:rPr>
              <a:t>Method: Tools</a:t>
            </a: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56435" y="1166364"/>
            <a:ext cx="10479130" cy="5216852"/>
          </a:xfrm>
        </p:spPr>
        <p:txBody>
          <a:bodyPr/>
          <a:lstStyle/>
          <a:p>
            <a:pPr marL="139700" lvl="0" indent="0">
              <a:spcBef>
                <a:spcPts val="0"/>
              </a:spcBef>
              <a:buClr>
                <a:srgbClr val="FFFFFF"/>
              </a:buClr>
              <a:buSzPts val="1400"/>
              <a:buNone/>
            </a:pPr>
            <a:r>
              <a:rPr lang="en-US" sz="2400" dirty="0"/>
              <a:t>1. </a:t>
            </a:r>
            <a:r>
              <a:rPr lang="en-US" sz="2400" dirty="0">
                <a:solidFill>
                  <a:srgbClr val="FFFFFF"/>
                </a:solidFill>
              </a:rPr>
              <a:t>Graph Theory based Routing </a:t>
            </a:r>
          </a:p>
          <a:p>
            <a:pPr lvl="1" indent="-304800" algn="just">
              <a:spcBef>
                <a:spcPts val="0"/>
              </a:spcBef>
              <a:buClr>
                <a:srgbClr val="FFFFFF"/>
              </a:buClr>
              <a:buSzPts val="1200"/>
              <a:buAutoNum type="alphaLcPeriod"/>
            </a:pPr>
            <a:r>
              <a:rPr lang="en-US" sz="1600" dirty="0" err="1">
                <a:solidFill>
                  <a:srgbClr val="FFFFFF"/>
                </a:solidFill>
              </a:rPr>
              <a:t>Dijkstra’s</a:t>
            </a:r>
            <a:r>
              <a:rPr lang="en-US" sz="1600" dirty="0">
                <a:solidFill>
                  <a:srgbClr val="FFFFFF"/>
                </a:solidFill>
              </a:rPr>
              <a:t> shortest path</a:t>
            </a:r>
          </a:p>
          <a:p>
            <a:pPr lvl="1" indent="-304800">
              <a:spcBef>
                <a:spcPts val="0"/>
              </a:spcBef>
              <a:buClr>
                <a:srgbClr val="FFFFFF"/>
              </a:buClr>
              <a:buSzPts val="1200"/>
              <a:buAutoNum type="alphaLcPeriod"/>
            </a:pPr>
            <a:r>
              <a:rPr lang="en-US" sz="1600" dirty="0">
                <a:solidFill>
                  <a:srgbClr val="FFFFFF"/>
                </a:solidFill>
              </a:rPr>
              <a:t>Nodes represent major waypoints</a:t>
            </a:r>
          </a:p>
          <a:p>
            <a:pPr lvl="1" indent="-304800">
              <a:spcBef>
                <a:spcPts val="0"/>
              </a:spcBef>
              <a:buClr>
                <a:srgbClr val="FFFFFF"/>
              </a:buClr>
              <a:buSzPts val="1200"/>
              <a:buAutoNum type="alphaLcPeriod"/>
            </a:pPr>
            <a:r>
              <a:rPr lang="en-US" sz="1600" dirty="0">
                <a:solidFill>
                  <a:srgbClr val="FFFFFF"/>
                </a:solidFill>
              </a:rPr>
              <a:t>Edges represent pathways</a:t>
            </a:r>
          </a:p>
          <a:p>
            <a:pPr lvl="1" indent="-304800">
              <a:spcBef>
                <a:spcPts val="0"/>
              </a:spcBef>
              <a:buClr>
                <a:srgbClr val="FFFFFF"/>
              </a:buClr>
              <a:buSzPts val="1200"/>
              <a:buAutoNum type="alphaLcPeriod"/>
            </a:pPr>
            <a:r>
              <a:rPr lang="en-US" sz="1600" dirty="0">
                <a:solidFill>
                  <a:srgbClr val="FFFFFF"/>
                </a:solidFill>
              </a:rPr>
              <a:t>Distances between nodes are weighted by our independent variables (IV)</a:t>
            </a:r>
          </a:p>
          <a:p>
            <a:pPr marL="914400" lvl="0" indent="0">
              <a:spcBef>
                <a:spcPts val="0"/>
              </a:spcBef>
              <a:buNone/>
            </a:pPr>
            <a:endParaRPr lang="en-US" sz="1400" dirty="0">
              <a:solidFill>
                <a:srgbClr val="FFFFFF"/>
              </a:solidFill>
            </a:endParaRPr>
          </a:p>
          <a:p>
            <a:pPr lvl="0" indent="0">
              <a:spcBef>
                <a:spcPts val="0"/>
              </a:spcBef>
              <a:buNone/>
            </a:pPr>
            <a:endParaRPr lang="en-US" sz="1400" dirty="0">
              <a:solidFill>
                <a:srgbClr val="FFFFFF"/>
              </a:solidFill>
            </a:endParaRPr>
          </a:p>
          <a:p>
            <a:pPr marL="139700" lvl="0" indent="0">
              <a:spcBef>
                <a:spcPts val="0"/>
              </a:spcBef>
              <a:buClr>
                <a:srgbClr val="FFFFFF"/>
              </a:buClr>
              <a:buSzPts val="1400"/>
              <a:buNone/>
            </a:pPr>
            <a:r>
              <a:rPr lang="en-US" sz="2400" dirty="0">
                <a:solidFill>
                  <a:srgbClr val="FFFFFF"/>
                </a:solidFill>
              </a:rPr>
              <a:t>2. Forced-choice survey </a:t>
            </a:r>
          </a:p>
          <a:p>
            <a:pPr lvl="1" indent="-304800">
              <a:spcBef>
                <a:spcPts val="0"/>
              </a:spcBef>
              <a:buClr>
                <a:srgbClr val="FFFFFF"/>
              </a:buClr>
              <a:buSzPts val="1200"/>
              <a:buAutoNum type="alphaLcPeriod"/>
            </a:pPr>
            <a:r>
              <a:rPr lang="en-US" sz="1600" dirty="0">
                <a:solidFill>
                  <a:srgbClr val="FFFFFF"/>
                </a:solidFill>
              </a:rPr>
              <a:t>Participants choose between various model-generated routes</a:t>
            </a:r>
          </a:p>
          <a:p>
            <a:pPr lvl="1" indent="-304800">
              <a:spcBef>
                <a:spcPts val="0"/>
              </a:spcBef>
              <a:buClr>
                <a:srgbClr val="FFFFFF"/>
              </a:buClr>
              <a:buSzPts val="1200"/>
              <a:buAutoNum type="alphaLcPeriod"/>
            </a:pPr>
            <a:r>
              <a:rPr lang="en-US" sz="1600" dirty="0">
                <a:solidFill>
                  <a:srgbClr val="FFFFFF"/>
                </a:solidFill>
              </a:rPr>
              <a:t>This will server as a first check for our model</a:t>
            </a:r>
          </a:p>
          <a:p>
            <a:pPr lvl="1" indent="-304800">
              <a:spcBef>
                <a:spcPts val="0"/>
              </a:spcBef>
              <a:buClr>
                <a:srgbClr val="FFFFFF"/>
              </a:buClr>
              <a:buSzPts val="1200"/>
              <a:buAutoNum type="alphaLcPeriod"/>
            </a:pPr>
            <a:r>
              <a:rPr lang="en-US" sz="1600" dirty="0">
                <a:solidFill>
                  <a:srgbClr val="FFFFFF"/>
                </a:solidFill>
              </a:rPr>
              <a:t>The data we receive will be used to optimize our model inputs</a:t>
            </a:r>
          </a:p>
          <a:p>
            <a:pPr lvl="0" indent="0">
              <a:spcBef>
                <a:spcPts val="0"/>
              </a:spcBef>
              <a:buNone/>
            </a:pPr>
            <a:endParaRPr lang="en-US" sz="1400" dirty="0">
              <a:solidFill>
                <a:srgbClr val="FFFFFF"/>
              </a:solidFill>
            </a:endParaRPr>
          </a:p>
          <a:p>
            <a:pPr lvl="0" indent="0">
              <a:spcBef>
                <a:spcPts val="0"/>
              </a:spcBef>
              <a:buNone/>
            </a:pPr>
            <a:endParaRPr lang="en-US" sz="1400" dirty="0">
              <a:solidFill>
                <a:srgbClr val="FFFFFF"/>
              </a:solidFill>
            </a:endParaRPr>
          </a:p>
          <a:p>
            <a:pPr marL="139700" lvl="0" indent="0">
              <a:spcBef>
                <a:spcPts val="0"/>
              </a:spcBef>
              <a:buClr>
                <a:srgbClr val="FFFFFF"/>
              </a:buClr>
              <a:buSzPts val="1400"/>
              <a:buNone/>
            </a:pPr>
            <a:r>
              <a:rPr lang="en-US" sz="2400" dirty="0">
                <a:solidFill>
                  <a:srgbClr val="FFFFFF"/>
                </a:solidFill>
              </a:rPr>
              <a:t>3. Explorative Survey as primary source information</a:t>
            </a:r>
          </a:p>
          <a:p>
            <a:pPr lvl="1" indent="-304800">
              <a:spcBef>
                <a:spcPts val="0"/>
              </a:spcBef>
              <a:buClr>
                <a:srgbClr val="FFFFFF"/>
              </a:buClr>
              <a:buSzPts val="1200"/>
              <a:buAutoNum type="alphaLcPeriod"/>
            </a:pPr>
            <a:r>
              <a:rPr lang="en-US" sz="1600" dirty="0">
                <a:solidFill>
                  <a:srgbClr val="FFFFFF"/>
                </a:solidFill>
              </a:rPr>
              <a:t>Questions will resemble structured interview</a:t>
            </a:r>
          </a:p>
          <a:p>
            <a:pPr lvl="1" indent="-304800">
              <a:spcBef>
                <a:spcPts val="0"/>
              </a:spcBef>
              <a:buClr>
                <a:srgbClr val="FFFFFF"/>
              </a:buClr>
              <a:buSzPts val="1200"/>
              <a:buAutoNum type="alphaLcPeriod"/>
            </a:pPr>
            <a:r>
              <a:rPr lang="en-US" sz="1600" dirty="0">
                <a:solidFill>
                  <a:srgbClr val="FFFFFF"/>
                </a:solidFill>
              </a:rPr>
              <a:t>Distributed to people in the region</a:t>
            </a:r>
          </a:p>
          <a:p>
            <a:pPr lvl="1" indent="-304800">
              <a:spcBef>
                <a:spcPts val="0"/>
              </a:spcBef>
              <a:buClr>
                <a:srgbClr val="FFFFFF"/>
              </a:buClr>
              <a:buSzPts val="1200"/>
              <a:buAutoNum type="alphaLcPeriod"/>
            </a:pPr>
            <a:r>
              <a:rPr lang="en-US" sz="1600" dirty="0">
                <a:solidFill>
                  <a:srgbClr val="FFFFFF"/>
                </a:solidFill>
              </a:rPr>
              <a:t>Provide insight for model application in MENA</a:t>
            </a:r>
            <a:endParaRPr lang="en-US" sz="16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7" name="Audio 6">
            <a:hlinkClick r:id="" action="ppaction://media"/>
            <a:extLst>
              <a:ext uri="{FF2B5EF4-FFF2-40B4-BE49-F238E27FC236}">
                <a16:creationId xmlns:a16="http://schemas.microsoft.com/office/drawing/2014/main" id="{EDA1FB31-7176-4C5E-B73A-34FA9CD807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10473539"/>
      </p:ext>
    </p:extLst>
  </p:cSld>
  <p:clrMapOvr>
    <a:masterClrMapping/>
  </p:clrMapOvr>
  <mc:AlternateContent xmlns:mc="http://schemas.openxmlformats.org/markup-compatibility/2006" xmlns:p14="http://schemas.microsoft.com/office/powerpoint/2010/main">
    <mc:Choice Requires="p14">
      <p:transition spd="slow" p14:dur="2000" advTm="43828"/>
    </mc:Choice>
    <mc:Fallback xmlns="">
      <p:transition spd="slow" advTm="43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252832"/>
            <a:ext cx="11849516" cy="913532"/>
          </a:xfrm>
        </p:spPr>
        <p:txBody>
          <a:bodyPr anchor="t">
            <a:noAutofit/>
          </a:bodyPr>
          <a:lstStyle/>
          <a:p>
            <a:r>
              <a:rPr lang="en-US" sz="4000" dirty="0">
                <a:latin typeface="Helvetica" charset="0"/>
                <a:ea typeface="Helvetica" charset="0"/>
                <a:cs typeface="Helvetica" charset="0"/>
              </a:rPr>
              <a:t>Method: Tools</a:t>
            </a: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460650" y="1166364"/>
            <a:ext cx="6722792" cy="5216852"/>
          </a:xfrm>
        </p:spPr>
        <p:txBody>
          <a:bodyPr/>
          <a:lstStyle/>
          <a:p>
            <a:pPr marL="139700" lvl="0" indent="0">
              <a:spcBef>
                <a:spcPts val="0"/>
              </a:spcBef>
              <a:buClr>
                <a:srgbClr val="FFFFFF"/>
              </a:buClr>
              <a:buSzPts val="1400"/>
              <a:buNone/>
            </a:pPr>
            <a:r>
              <a:rPr lang="en-US" sz="2400" dirty="0">
                <a:solidFill>
                  <a:srgbClr val="FFFFFF"/>
                </a:solidFill>
              </a:rPr>
              <a:t>1. Graph Theory </a:t>
            </a:r>
          </a:p>
          <a:p>
            <a:pPr marL="0" lvl="0" indent="0">
              <a:spcBef>
                <a:spcPts val="0"/>
              </a:spcBef>
              <a:buNone/>
            </a:pPr>
            <a:endParaRPr lang="en-US" sz="1400" dirty="0">
              <a:solidFill>
                <a:srgbClr val="FFFFFF"/>
              </a:solidFill>
            </a:endParaRPr>
          </a:p>
          <a:p>
            <a:pPr lvl="1" indent="-304800" algn="just">
              <a:spcBef>
                <a:spcPts val="0"/>
              </a:spcBef>
              <a:buClr>
                <a:srgbClr val="FFFFFF"/>
              </a:buClr>
              <a:buSzPts val="1200"/>
              <a:buAutoNum type="alphaLcPeriod"/>
            </a:pPr>
            <a:r>
              <a:rPr lang="en-US" sz="1400" dirty="0" err="1">
                <a:solidFill>
                  <a:srgbClr val="FFFFFF"/>
                </a:solidFill>
              </a:rPr>
              <a:t>Dijkstra’s</a:t>
            </a:r>
            <a:r>
              <a:rPr lang="en-US" sz="1400" dirty="0">
                <a:solidFill>
                  <a:srgbClr val="FFFFFF"/>
                </a:solidFill>
              </a:rPr>
              <a:t> shortest path</a:t>
            </a:r>
          </a:p>
          <a:p>
            <a:pPr lvl="2" indent="-304800" algn="just">
              <a:spcBef>
                <a:spcPts val="0"/>
              </a:spcBef>
              <a:buClr>
                <a:srgbClr val="FFFFFF"/>
              </a:buClr>
              <a:buSzPts val="1200"/>
              <a:buAutoNum type="romanLcPeriod"/>
            </a:pPr>
            <a:r>
              <a:rPr lang="en-US" sz="1400" dirty="0">
                <a:solidFill>
                  <a:srgbClr val="FFFFFF"/>
                </a:solidFill>
              </a:rPr>
              <a:t>Used to define the path through the graph that uses the weights of the edges</a:t>
            </a:r>
          </a:p>
          <a:p>
            <a:pPr lvl="2" indent="-304800" algn="just">
              <a:spcBef>
                <a:spcPts val="0"/>
              </a:spcBef>
              <a:buClr>
                <a:srgbClr val="FFFFFF"/>
              </a:buClr>
              <a:buSzPts val="1200"/>
              <a:buAutoNum type="romanLcPeriod"/>
            </a:pPr>
            <a:r>
              <a:rPr lang="en-US" sz="1400" dirty="0">
                <a:solidFill>
                  <a:srgbClr val="FFFFFF"/>
                </a:solidFill>
              </a:rPr>
              <a:t>Simplistic algorithm to implement</a:t>
            </a:r>
          </a:p>
          <a:p>
            <a:pPr lvl="2" indent="-304800" algn="just">
              <a:spcBef>
                <a:spcPts val="0"/>
              </a:spcBef>
              <a:buClr>
                <a:srgbClr val="FFFFFF"/>
              </a:buClr>
              <a:buSzPts val="1200"/>
              <a:buAutoNum type="romanLcPeriod"/>
            </a:pPr>
            <a:r>
              <a:rPr lang="en-US" sz="1400" dirty="0">
                <a:solidFill>
                  <a:srgbClr val="FFFFFF"/>
                </a:solidFill>
              </a:rPr>
              <a:t>Other algorithms have improved on </a:t>
            </a:r>
            <a:r>
              <a:rPr lang="en-US" sz="1400" dirty="0" err="1"/>
              <a:t>Dijkstra</a:t>
            </a:r>
            <a:r>
              <a:rPr lang="en-US" sz="1400" dirty="0"/>
              <a:t>, but are not used for this project.  Some improves are on speed of processing</a:t>
            </a:r>
            <a:endParaRPr lang="en-US" sz="1400" dirty="0">
              <a:solidFill>
                <a:srgbClr val="FFFFFF"/>
              </a:solidFill>
            </a:endParaRPr>
          </a:p>
          <a:p>
            <a:pPr lvl="1" indent="-304800" algn="just">
              <a:spcBef>
                <a:spcPts val="0"/>
              </a:spcBef>
              <a:buClr>
                <a:srgbClr val="FFFFFF"/>
              </a:buClr>
              <a:buSzPts val="1200"/>
              <a:buAutoNum type="alphaLcPeriod"/>
            </a:pPr>
            <a:endParaRPr lang="en-US" sz="1400" dirty="0">
              <a:solidFill>
                <a:srgbClr val="FFFFFF"/>
              </a:solidFill>
            </a:endParaRPr>
          </a:p>
          <a:p>
            <a:pPr lvl="1" indent="-304800" algn="just">
              <a:spcBef>
                <a:spcPts val="0"/>
              </a:spcBef>
              <a:buClr>
                <a:srgbClr val="FFFFFF"/>
              </a:buClr>
              <a:buSzPts val="1200"/>
              <a:buAutoNum type="alphaLcPeriod"/>
            </a:pPr>
            <a:r>
              <a:rPr lang="en-US" sz="1400" dirty="0">
                <a:solidFill>
                  <a:srgbClr val="FFFFFF"/>
                </a:solidFill>
              </a:rPr>
              <a:t>Routing using graph theory</a:t>
            </a:r>
          </a:p>
          <a:p>
            <a:pPr lvl="2" indent="-304800">
              <a:spcBef>
                <a:spcPts val="0"/>
              </a:spcBef>
              <a:buClr>
                <a:srgbClr val="FFFFFF"/>
              </a:buClr>
              <a:buSzPts val="1200"/>
              <a:buAutoNum type="romanLcPeriod"/>
            </a:pPr>
            <a:r>
              <a:rPr lang="en-US" sz="1400" dirty="0">
                <a:solidFill>
                  <a:srgbClr val="FFFFFF"/>
                </a:solidFill>
              </a:rPr>
              <a:t>Using graph theory to predict the most cost effective route between two points</a:t>
            </a:r>
          </a:p>
          <a:p>
            <a:pPr lvl="2" indent="-304800">
              <a:spcBef>
                <a:spcPts val="0"/>
              </a:spcBef>
              <a:buClr>
                <a:srgbClr val="FFFFFF"/>
              </a:buClr>
              <a:buSzPts val="1200"/>
              <a:buAutoNum type="romanLcPeriod"/>
            </a:pPr>
            <a:r>
              <a:rPr lang="en-US" sz="1400" dirty="0">
                <a:solidFill>
                  <a:srgbClr val="FFFFFF"/>
                </a:solidFill>
              </a:rPr>
              <a:t>Nodes represent cities that can be used in routes</a:t>
            </a:r>
          </a:p>
          <a:p>
            <a:pPr lvl="2" indent="-304800">
              <a:spcBef>
                <a:spcPts val="0"/>
              </a:spcBef>
              <a:buClr>
                <a:srgbClr val="FFFFFF"/>
              </a:buClr>
              <a:buSzPts val="1200"/>
              <a:buAutoNum type="romanLcPeriod"/>
            </a:pPr>
            <a:r>
              <a:rPr lang="en-US" sz="1400" dirty="0">
                <a:solidFill>
                  <a:srgbClr val="FFFFFF"/>
                </a:solidFill>
              </a:rPr>
              <a:t>Edges represent the connecting roadways between the cities</a:t>
            </a:r>
          </a:p>
          <a:p>
            <a:pPr lvl="2" indent="-304800">
              <a:spcBef>
                <a:spcPts val="0"/>
              </a:spcBef>
              <a:buClr>
                <a:srgbClr val="FFFFFF"/>
              </a:buClr>
              <a:buSzPts val="1200"/>
              <a:buAutoNum type="romanLcPeriod"/>
            </a:pPr>
            <a:r>
              <a:rPr lang="en-US" sz="1400" dirty="0">
                <a:solidFill>
                  <a:srgbClr val="FFFFFF"/>
                </a:solidFill>
              </a:rPr>
              <a:t>Distances between nodes are weighted by the independent variables</a:t>
            </a:r>
          </a:p>
          <a:p>
            <a:pPr lvl="3" indent="-304800">
              <a:spcBef>
                <a:spcPts val="0"/>
              </a:spcBef>
              <a:buClr>
                <a:srgbClr val="FFFFFF"/>
              </a:buClr>
              <a:buSzPts val="1200"/>
              <a:buAutoNum type="arabicPeriod"/>
            </a:pPr>
            <a:r>
              <a:rPr lang="en-US" dirty="0">
                <a:solidFill>
                  <a:srgbClr val="FFFFFF"/>
                </a:solidFill>
              </a:rPr>
              <a:t>Distance between cities</a:t>
            </a:r>
          </a:p>
          <a:p>
            <a:pPr lvl="3" indent="-304800">
              <a:spcBef>
                <a:spcPts val="0"/>
              </a:spcBef>
              <a:buClr>
                <a:srgbClr val="FFFFFF"/>
              </a:buClr>
              <a:buSzPts val="1200"/>
              <a:buAutoNum type="arabicPeriod"/>
            </a:pPr>
            <a:r>
              <a:rPr lang="en-US" dirty="0">
                <a:solidFill>
                  <a:srgbClr val="FFFFFF"/>
                </a:solidFill>
              </a:rPr>
              <a:t>Crime rate</a:t>
            </a:r>
          </a:p>
          <a:p>
            <a:pPr lvl="3" indent="-304800">
              <a:spcBef>
                <a:spcPts val="0"/>
              </a:spcBef>
              <a:buClr>
                <a:srgbClr val="FFFFFF"/>
              </a:buClr>
              <a:buSzPts val="1200"/>
              <a:buAutoNum type="arabicPeriod"/>
            </a:pPr>
            <a:r>
              <a:rPr lang="en-US" dirty="0">
                <a:solidFill>
                  <a:srgbClr val="FFFFFF"/>
                </a:solidFill>
              </a:rPr>
              <a:t>Faction controlled</a:t>
            </a:r>
          </a:p>
          <a:p>
            <a:pPr lvl="3" indent="-304800">
              <a:spcBef>
                <a:spcPts val="0"/>
              </a:spcBef>
              <a:buClr>
                <a:srgbClr val="FFFFFF"/>
              </a:buClr>
              <a:buSzPts val="1200"/>
              <a:buAutoNum type="arabicPeriod"/>
            </a:pPr>
            <a:r>
              <a:rPr lang="en-US" dirty="0">
                <a:solidFill>
                  <a:srgbClr val="FFFFFF"/>
                </a:solidFill>
              </a:rPr>
              <a:t>Circuity (road route vs. air route)</a:t>
            </a: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7" name="Google Shape;240;p32"/>
          <p:cNvPicPr preferRelativeResize="0"/>
          <p:nvPr/>
        </p:nvPicPr>
        <p:blipFill>
          <a:blip r:embed="rId6">
            <a:alphaModFix/>
          </a:blip>
          <a:stretch>
            <a:fillRect/>
          </a:stretch>
        </p:blipFill>
        <p:spPr>
          <a:xfrm>
            <a:off x="7501683" y="3859993"/>
            <a:ext cx="3551549" cy="2745175"/>
          </a:xfrm>
          <a:prstGeom prst="rect">
            <a:avLst/>
          </a:prstGeom>
          <a:noFill/>
          <a:ln w="28575">
            <a:solidFill>
              <a:schemeClr val="accent4"/>
            </a:solidFill>
          </a:ln>
        </p:spPr>
      </p:pic>
      <p:pic>
        <p:nvPicPr>
          <p:cNvPr id="9" name="Audio 8">
            <a:hlinkClick r:id="" action="ppaction://media"/>
            <a:extLst>
              <a:ext uri="{FF2B5EF4-FFF2-40B4-BE49-F238E27FC236}">
                <a16:creationId xmlns:a16="http://schemas.microsoft.com/office/drawing/2014/main" id="{A5DEA89D-9BF8-4B32-8CF3-53E0D731FC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grpSp>
        <p:nvGrpSpPr>
          <p:cNvPr id="8" name="Group 7"/>
          <p:cNvGrpSpPr/>
          <p:nvPr/>
        </p:nvGrpSpPr>
        <p:grpSpPr>
          <a:xfrm>
            <a:off x="7625987" y="1166364"/>
            <a:ext cx="3218116" cy="1725405"/>
            <a:chOff x="7625987" y="1166364"/>
            <a:chExt cx="3218116" cy="1725405"/>
          </a:xfrm>
        </p:grpSpPr>
        <p:pic>
          <p:nvPicPr>
            <p:cNvPr id="10" name="Google Shape;239;p32"/>
            <p:cNvPicPr preferRelativeResize="0"/>
            <p:nvPr/>
          </p:nvPicPr>
          <p:blipFill>
            <a:blip r:embed="rId8">
              <a:extLst>
                <a:ext uri="{28A0092B-C50C-407E-A947-70E740481C1C}">
                  <a14:useLocalDpi xmlns:a14="http://schemas.microsoft.com/office/drawing/2010/main" val="0"/>
                </a:ext>
              </a:extLst>
            </a:blip>
            <a:stretch>
              <a:fillRect/>
            </a:stretch>
          </p:blipFill>
          <p:spPr>
            <a:xfrm>
              <a:off x="7625987" y="1166364"/>
              <a:ext cx="3218116" cy="1525350"/>
            </a:xfrm>
            <a:prstGeom prst="rect">
              <a:avLst/>
            </a:prstGeom>
            <a:noFill/>
            <a:ln w="28575">
              <a:solidFill>
                <a:schemeClr val="accent4"/>
              </a:solidFill>
            </a:ln>
          </p:spPr>
        </p:pic>
        <p:sp>
          <p:nvSpPr>
            <p:cNvPr id="11" name="TextBox 10"/>
            <p:cNvSpPr txBox="1"/>
            <p:nvPr/>
          </p:nvSpPr>
          <p:spPr>
            <a:xfrm>
              <a:off x="8109509" y="2691714"/>
              <a:ext cx="2335896" cy="200055"/>
            </a:xfrm>
            <a:prstGeom prst="rect">
              <a:avLst/>
            </a:prstGeom>
            <a:noFill/>
          </p:spPr>
          <p:txBody>
            <a:bodyPr wrap="none" rtlCol="0">
              <a:spAutoFit/>
            </a:bodyPr>
            <a:lstStyle/>
            <a:p>
              <a:r>
                <a:rPr lang="en-US" sz="700" dirty="0">
                  <a:solidFill>
                    <a:srgbClr val="FFFFFF"/>
                  </a:solidFill>
                  <a:latin typeface="Rockwell"/>
                  <a:ea typeface="Rockwell"/>
                  <a:cs typeface="Rockwell"/>
                  <a:sym typeface="Rockwell"/>
                </a:rPr>
                <a:t>(“Graph Theory Types of Graphs—</a:t>
              </a:r>
              <a:r>
                <a:rPr lang="en-US" sz="700" dirty="0" err="1">
                  <a:solidFill>
                    <a:srgbClr val="FFFFFF"/>
                  </a:solidFill>
                  <a:latin typeface="Rockwell"/>
                  <a:ea typeface="Rockwell"/>
                  <a:cs typeface="Rockwell"/>
                  <a:sym typeface="Rockwell"/>
                </a:rPr>
                <a:t>Javatpoint</a:t>
              </a:r>
              <a:r>
                <a:rPr lang="en-US" sz="700" dirty="0">
                  <a:solidFill>
                    <a:srgbClr val="FFFFFF"/>
                  </a:solidFill>
                  <a:latin typeface="Rockwell"/>
                  <a:ea typeface="Rockwell"/>
                  <a:cs typeface="Rockwell"/>
                  <a:sym typeface="Rockwell"/>
                </a:rPr>
                <a:t>,” </a:t>
              </a:r>
              <a:r>
                <a:rPr lang="en-US" sz="700" dirty="0" err="1">
                  <a:solidFill>
                    <a:srgbClr val="FFFFFF"/>
                  </a:solidFill>
                  <a:latin typeface="Rockwell"/>
                  <a:ea typeface="Rockwell"/>
                  <a:cs typeface="Rockwell"/>
                  <a:sym typeface="Rockwell"/>
                </a:rPr>
                <a:t>n.d.</a:t>
              </a:r>
              <a:r>
                <a:rPr lang="en-US" sz="700" dirty="0">
                  <a:solidFill>
                    <a:srgbClr val="FFFFFF"/>
                  </a:solidFill>
                  <a:latin typeface="Rockwell"/>
                  <a:ea typeface="Rockwell"/>
                  <a:cs typeface="Rockwell"/>
                  <a:sym typeface="Rockwell"/>
                </a:rPr>
                <a:t>)</a:t>
              </a:r>
            </a:p>
          </p:txBody>
        </p:sp>
      </p:grpSp>
    </p:spTree>
    <p:extLst>
      <p:ext uri="{BB962C8B-B14F-4D97-AF65-F5344CB8AC3E}">
        <p14:creationId xmlns:p14="http://schemas.microsoft.com/office/powerpoint/2010/main" val="78078328"/>
      </p:ext>
    </p:extLst>
  </p:cSld>
  <p:clrMapOvr>
    <a:masterClrMapping/>
  </p:clrMapOvr>
  <mc:AlternateContent xmlns:mc="http://schemas.openxmlformats.org/markup-compatibility/2006" xmlns:p14="http://schemas.microsoft.com/office/powerpoint/2010/main">
    <mc:Choice Requires="p14">
      <p:transition spd="slow" p14:dur="2000" advTm="42154"/>
    </mc:Choice>
    <mc:Fallback xmlns="">
      <p:transition spd="slow" advTm="42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748169"/>
          </a:xfrm>
        </p:spPr>
        <p:txBody>
          <a:bodyPr anchor="t">
            <a:noAutofit/>
          </a:bodyPr>
          <a:lstStyle/>
          <a:p>
            <a:r>
              <a:rPr lang="en-US" sz="4000" dirty="0">
                <a:latin typeface="Helvetica" charset="0"/>
                <a:ea typeface="Helvetica" charset="0"/>
                <a:cs typeface="Helvetica" charset="0"/>
              </a:rPr>
              <a:t>Method: Forced-choice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140826" y="864524"/>
            <a:ext cx="11555305" cy="5993476"/>
          </a:xfrm>
        </p:spPr>
        <p:txBody>
          <a:bodyPr/>
          <a:lstStyle/>
          <a:p>
            <a:pPr marL="0" lvl="0" indent="0">
              <a:spcBef>
                <a:spcPts val="0"/>
              </a:spcBef>
              <a:buNone/>
            </a:pPr>
            <a:r>
              <a:rPr lang="en-US" sz="2300" dirty="0"/>
              <a:t>Survey designed to help develop our model inputs</a:t>
            </a:r>
          </a:p>
          <a:p>
            <a:pPr marL="0" lvl="0" indent="0">
              <a:spcBef>
                <a:spcPts val="0"/>
              </a:spcBef>
              <a:buNone/>
            </a:pPr>
            <a:endParaRPr lang="en-US" sz="2300" dirty="0"/>
          </a:p>
          <a:p>
            <a:pPr marL="0" lvl="0" indent="0">
              <a:spcBef>
                <a:spcPts val="0"/>
              </a:spcBef>
              <a:buNone/>
            </a:pPr>
            <a:r>
              <a:rPr lang="en-US" sz="2300" dirty="0"/>
              <a:t>Building upon the work of </a:t>
            </a:r>
            <a:r>
              <a:rPr lang="en-US" sz="2300" dirty="0" err="1"/>
              <a:t>Medel</a:t>
            </a:r>
            <a:r>
              <a:rPr lang="en-US" sz="2300" dirty="0"/>
              <a:t> (2015), we identified a series of regional variables that could influence smuggling routes </a:t>
            </a:r>
          </a:p>
          <a:p>
            <a:pPr marL="0" lvl="0" indent="0">
              <a:spcBef>
                <a:spcPts val="0"/>
              </a:spcBef>
              <a:buNone/>
            </a:pPr>
            <a:endParaRPr lang="en-US" sz="2300" dirty="0"/>
          </a:p>
          <a:p>
            <a:pPr marL="0" lvl="0" indent="0">
              <a:spcBef>
                <a:spcPts val="0"/>
              </a:spcBef>
              <a:buNone/>
            </a:pPr>
            <a:r>
              <a:rPr lang="en-US" sz="2300" dirty="0"/>
              <a:t>Participants will be given contextual information about the task prior to completing survey</a:t>
            </a:r>
          </a:p>
          <a:p>
            <a:pPr marL="0" lvl="0" indent="0">
              <a:spcBef>
                <a:spcPts val="0"/>
              </a:spcBef>
              <a:buNone/>
            </a:pPr>
            <a:endParaRPr lang="en-US" sz="2300" dirty="0"/>
          </a:p>
          <a:p>
            <a:pPr marL="0" lvl="0" indent="0">
              <a:spcBef>
                <a:spcPts val="0"/>
              </a:spcBef>
              <a:buNone/>
            </a:pPr>
            <a:r>
              <a:rPr lang="en-US" sz="2300" dirty="0"/>
              <a:t>Asked to rate and provide feedback about important regional variables</a:t>
            </a:r>
          </a:p>
          <a:p>
            <a:pPr marL="800100" lvl="1">
              <a:spcBef>
                <a:spcPts val="0"/>
              </a:spcBef>
            </a:pPr>
            <a:r>
              <a:rPr lang="en-US" sz="2100" dirty="0"/>
              <a:t>Rate the importance and directionality of each</a:t>
            </a:r>
          </a:p>
          <a:p>
            <a:pPr marL="800100" lvl="1">
              <a:spcBef>
                <a:spcPts val="0"/>
              </a:spcBef>
            </a:pPr>
            <a:r>
              <a:rPr lang="en-US" sz="2100" dirty="0"/>
              <a:t>Rank the importance of all variables relative to each other</a:t>
            </a:r>
          </a:p>
          <a:p>
            <a:pPr marL="0" lvl="0" indent="0">
              <a:spcBef>
                <a:spcPts val="0"/>
              </a:spcBef>
              <a:buNone/>
            </a:pPr>
            <a:endParaRPr lang="en-US" sz="2300" dirty="0"/>
          </a:p>
          <a:p>
            <a:pPr marL="0" lvl="0" indent="0">
              <a:spcBef>
                <a:spcPts val="0"/>
              </a:spcBef>
              <a:buNone/>
            </a:pPr>
            <a:r>
              <a:rPr lang="en-US" sz="2300" dirty="0"/>
              <a:t>IRB Plan: We have completed and plan to file an exemption form to UCF’s IRB</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a:extLst>
              <a:ext uri="{FF2B5EF4-FFF2-40B4-BE49-F238E27FC236}">
                <a16:creationId xmlns:a16="http://schemas.microsoft.com/office/drawing/2014/main" id="{47C4F7AA-01D2-4BB4-A73A-C032B52B0C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99664998"/>
      </p:ext>
    </p:extLst>
  </p:cSld>
  <p:clrMapOvr>
    <a:masterClrMapping/>
  </p:clrMapOvr>
  <mc:AlternateContent xmlns:mc="http://schemas.openxmlformats.org/markup-compatibility/2006" xmlns:p14="http://schemas.microsoft.com/office/powerpoint/2010/main">
    <mc:Choice Requires="p14">
      <p:transition spd="slow" p14:dur="2000" advTm="38201"/>
    </mc:Choice>
    <mc:Fallback xmlns="">
      <p:transition spd="slow" advTm="38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Terrorism and the Theft of Cultural Heritage </a:t>
            </a:r>
          </a:p>
        </p:txBody>
      </p:sp>
      <p:sp>
        <p:nvSpPr>
          <p:cNvPr id="4" name="Vertical Text Placeholder 3"/>
          <p:cNvSpPr>
            <a:spLocks noGrp="1"/>
          </p:cNvSpPr>
          <p:nvPr>
            <p:ph type="body" orient="vert" idx="1"/>
          </p:nvPr>
        </p:nvSpPr>
        <p:spPr>
          <a:xfrm>
            <a:off x="232163" y="1791089"/>
            <a:ext cx="7300207" cy="4178259"/>
          </a:xfrm>
        </p:spPr>
        <p:txBody>
          <a:bodyPr/>
          <a:lstStyle/>
          <a:p>
            <a:pPr marL="114300" indent="0">
              <a:buNone/>
            </a:pPr>
            <a:r>
              <a:rPr lang="en-US" sz="2300" dirty="0"/>
              <a:t>Regional background </a:t>
            </a:r>
          </a:p>
          <a:p>
            <a:r>
              <a:rPr lang="en-US" sz="2300" dirty="0"/>
              <a:t>Arab Spring &amp; Syrian Civil War in 2011 leads to destruction of cultural heritage sites and museums across the region.</a:t>
            </a:r>
          </a:p>
          <a:p>
            <a:r>
              <a:rPr lang="en-US" sz="2300" dirty="0"/>
              <a:t>In the intervening years, widespread archaeological site looting by both terrorist and government actors occurs.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7" name="Google Shape;148;p20">
            <a:extLst>
              <a:ext uri="{FF2B5EF4-FFF2-40B4-BE49-F238E27FC236}">
                <a16:creationId xmlns:a16="http://schemas.microsoft.com/office/drawing/2014/main" id="{0364FEE2-721B-4BD1-ACD9-F07AC6B518A2}"/>
              </a:ext>
            </a:extLst>
          </p:cNvPr>
          <p:cNvPicPr preferRelativeResize="0"/>
          <p:nvPr/>
        </p:nvPicPr>
        <p:blipFill>
          <a:blip r:embed="rId6">
            <a:alphaModFix/>
          </a:blip>
          <a:stretch>
            <a:fillRect/>
          </a:stretch>
        </p:blipFill>
        <p:spPr>
          <a:xfrm>
            <a:off x="7318572" y="4481692"/>
            <a:ext cx="3795525" cy="2161500"/>
          </a:xfrm>
          <a:prstGeom prst="rect">
            <a:avLst/>
          </a:prstGeom>
          <a:noFill/>
          <a:ln>
            <a:noFill/>
          </a:ln>
        </p:spPr>
      </p:pic>
      <p:pic>
        <p:nvPicPr>
          <p:cNvPr id="18" name="Google Shape;149;p20">
            <a:extLst>
              <a:ext uri="{FF2B5EF4-FFF2-40B4-BE49-F238E27FC236}">
                <a16:creationId xmlns:a16="http://schemas.microsoft.com/office/drawing/2014/main" id="{C094D462-5EAD-4F44-93FE-B24BC19E1B73}"/>
              </a:ext>
            </a:extLst>
          </p:cNvPr>
          <p:cNvPicPr preferRelativeResize="0"/>
          <p:nvPr/>
        </p:nvPicPr>
        <p:blipFill>
          <a:blip r:embed="rId7">
            <a:alphaModFix/>
          </a:blip>
          <a:stretch>
            <a:fillRect/>
          </a:stretch>
        </p:blipFill>
        <p:spPr>
          <a:xfrm>
            <a:off x="9109812" y="1445301"/>
            <a:ext cx="2850025" cy="2590895"/>
          </a:xfrm>
          <a:prstGeom prst="rect">
            <a:avLst/>
          </a:prstGeom>
          <a:noFill/>
          <a:ln>
            <a:noFill/>
          </a:ln>
        </p:spPr>
      </p:pic>
      <p:sp>
        <p:nvSpPr>
          <p:cNvPr id="20" name="Google Shape;152;p20">
            <a:extLst>
              <a:ext uri="{FF2B5EF4-FFF2-40B4-BE49-F238E27FC236}">
                <a16:creationId xmlns:a16="http://schemas.microsoft.com/office/drawing/2014/main" id="{0D1093CA-7719-4CA6-AA54-CE0A535B4272}"/>
              </a:ext>
            </a:extLst>
          </p:cNvPr>
          <p:cNvSpPr txBox="1"/>
          <p:nvPr/>
        </p:nvSpPr>
        <p:spPr>
          <a:xfrm>
            <a:off x="7242542" y="6538492"/>
            <a:ext cx="3795600" cy="2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900" dirty="0">
                <a:solidFill>
                  <a:srgbClr val="FFFFFF"/>
                </a:solidFill>
                <a:latin typeface="Rockwell"/>
                <a:ea typeface="Rockwell"/>
                <a:cs typeface="Rockwell"/>
                <a:sym typeface="Rockwell"/>
              </a:rPr>
              <a:t>Cairo Museum, 2011. Photo: AP/BBC News</a:t>
            </a:r>
            <a:endParaRPr sz="900" dirty="0">
              <a:solidFill>
                <a:srgbClr val="FFFFFF"/>
              </a:solidFill>
              <a:latin typeface="Rockwell"/>
              <a:ea typeface="Rockwell"/>
              <a:cs typeface="Rockwell"/>
              <a:sym typeface="Rockwell"/>
            </a:endParaRPr>
          </a:p>
        </p:txBody>
      </p:sp>
      <p:sp>
        <p:nvSpPr>
          <p:cNvPr id="21" name="Google Shape;146;p20">
            <a:extLst>
              <a:ext uri="{FF2B5EF4-FFF2-40B4-BE49-F238E27FC236}">
                <a16:creationId xmlns:a16="http://schemas.microsoft.com/office/drawing/2014/main" id="{97F000C9-6D7B-432F-823C-000627B20690}"/>
              </a:ext>
            </a:extLst>
          </p:cNvPr>
          <p:cNvSpPr txBox="1"/>
          <p:nvPr/>
        </p:nvSpPr>
        <p:spPr>
          <a:xfrm>
            <a:off x="4198200" y="5285188"/>
            <a:ext cx="3795600" cy="18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Rockwell"/>
              <a:ea typeface="Rockwell"/>
              <a:cs typeface="Rockwell"/>
              <a:sym typeface="Rockwell"/>
            </a:endParaRPr>
          </a:p>
        </p:txBody>
      </p:sp>
      <p:sp>
        <p:nvSpPr>
          <p:cNvPr id="22" name="Google Shape;150;p20">
            <a:extLst>
              <a:ext uri="{FF2B5EF4-FFF2-40B4-BE49-F238E27FC236}">
                <a16:creationId xmlns:a16="http://schemas.microsoft.com/office/drawing/2014/main" id="{992908AB-06C2-468C-90B8-86D3CE9E6761}"/>
              </a:ext>
            </a:extLst>
          </p:cNvPr>
          <p:cNvSpPr txBox="1"/>
          <p:nvPr/>
        </p:nvSpPr>
        <p:spPr>
          <a:xfrm>
            <a:off x="9140342" y="3945124"/>
            <a:ext cx="2850000" cy="29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900">
                <a:solidFill>
                  <a:srgbClr val="FFFFFF"/>
                </a:solidFill>
                <a:latin typeface="Rockwell"/>
                <a:ea typeface="Rockwell"/>
                <a:cs typeface="Rockwell"/>
                <a:sym typeface="Rockwell"/>
              </a:rPr>
              <a:t>Destruction of Palmyra, 2016. Photo: Arbresh.info</a:t>
            </a:r>
            <a:endParaRPr sz="900">
              <a:solidFill>
                <a:srgbClr val="FFFFFF"/>
              </a:solidFill>
              <a:latin typeface="Rockwell"/>
              <a:ea typeface="Rockwell"/>
              <a:cs typeface="Rockwell"/>
              <a:sym typeface="Rockwell"/>
            </a:endParaRPr>
          </a:p>
        </p:txBody>
      </p:sp>
      <p:pic>
        <p:nvPicPr>
          <p:cNvPr id="3" name="Audio 2">
            <a:hlinkClick r:id="" action="ppaction://media"/>
            <a:extLst>
              <a:ext uri="{FF2B5EF4-FFF2-40B4-BE49-F238E27FC236}">
                <a16:creationId xmlns:a16="http://schemas.microsoft.com/office/drawing/2014/main" id="{FF2C3B04-A0CC-4D2B-AA77-158016B54B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01525371"/>
      </p:ext>
    </p:extLst>
  </p:cSld>
  <p:clrMapOvr>
    <a:masterClrMapping/>
  </p:clrMapOvr>
  <mc:AlternateContent xmlns:mc="http://schemas.openxmlformats.org/markup-compatibility/2006" xmlns:p14="http://schemas.microsoft.com/office/powerpoint/2010/main">
    <mc:Choice Requires="p14">
      <p:transition spd="slow" p14:dur="2000" advTm="95889"/>
    </mc:Choice>
    <mc:Fallback xmlns="">
      <p:transition spd="slow" advTm="95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Looting and the Funding of Terrorism </a:t>
            </a:r>
          </a:p>
        </p:txBody>
      </p:sp>
      <p:sp>
        <p:nvSpPr>
          <p:cNvPr id="4" name="Vertical Text Placeholder 3"/>
          <p:cNvSpPr>
            <a:spLocks noGrp="1"/>
          </p:cNvSpPr>
          <p:nvPr>
            <p:ph type="body" orient="vert" idx="1"/>
          </p:nvPr>
        </p:nvSpPr>
        <p:spPr>
          <a:xfrm>
            <a:off x="232163" y="1445301"/>
            <a:ext cx="8637517" cy="5216852"/>
          </a:xfrm>
        </p:spPr>
        <p:txBody>
          <a:bodyPr/>
          <a:lstStyle/>
          <a:p>
            <a:pPr lvl="0" indent="-355600">
              <a:buSzPts val="2000"/>
              <a:buChar char="●"/>
            </a:pPr>
            <a:r>
              <a:rPr lang="en-US" sz="2300" dirty="0"/>
              <a:t>ISIS destroys archaeological sites under the premise of idolatry, while confiscating the most valuable artifacts for later sale on the black market.  </a:t>
            </a:r>
          </a:p>
          <a:p>
            <a:pPr lvl="0" indent="-355600">
              <a:buSzPts val="2000"/>
              <a:buChar char="●"/>
            </a:pPr>
            <a:r>
              <a:rPr lang="en-US" sz="2300" dirty="0"/>
              <a:t>Evidence of widespread site looting is detected using satellite imagery from the region. </a:t>
            </a:r>
          </a:p>
          <a:p>
            <a:pPr lvl="0" indent="-355600">
              <a:buSzPts val="2000"/>
              <a:buChar char="●"/>
            </a:pPr>
            <a:r>
              <a:rPr lang="en-US" sz="2300" dirty="0"/>
              <a:t>Long-term repercussions  of these actions multifaceted</a:t>
            </a:r>
          </a:p>
          <a:p>
            <a:pPr lvl="0" indent="-355600">
              <a:buSzPts val="2000"/>
              <a:buChar char="●"/>
            </a:pPr>
            <a:r>
              <a:rPr lang="en-US" sz="2300" dirty="0"/>
              <a:t>Terrorism funding</a:t>
            </a:r>
          </a:p>
          <a:p>
            <a:pPr lvl="0" indent="-355600">
              <a:buSzPts val="2000"/>
              <a:buChar char="●"/>
            </a:pPr>
            <a:r>
              <a:rPr lang="en-US" sz="2300" dirty="0"/>
              <a:t>Destruction of cultural identity </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2" name="Google Shape;162;p21"/>
          <p:cNvPicPr preferRelativeResize="0"/>
          <p:nvPr/>
        </p:nvPicPr>
        <p:blipFill>
          <a:blip r:embed="rId6">
            <a:alphaModFix/>
          </a:blip>
          <a:stretch>
            <a:fillRect/>
          </a:stretch>
        </p:blipFill>
        <p:spPr>
          <a:xfrm>
            <a:off x="9031544" y="2489062"/>
            <a:ext cx="2998592" cy="2174417"/>
          </a:xfrm>
          <a:prstGeom prst="rect">
            <a:avLst/>
          </a:prstGeom>
          <a:noFill/>
          <a:ln w="28575">
            <a:solidFill>
              <a:schemeClr val="accent4"/>
            </a:solidFill>
          </a:ln>
          <a:effectLst>
            <a:softEdge rad="12700"/>
          </a:effectLst>
        </p:spPr>
      </p:pic>
      <p:sp>
        <p:nvSpPr>
          <p:cNvPr id="15" name="Google Shape;163;p21">
            <a:extLst>
              <a:ext uri="{FF2B5EF4-FFF2-40B4-BE49-F238E27FC236}">
                <a16:creationId xmlns:a16="http://schemas.microsoft.com/office/drawing/2014/main" id="{AC7E6E67-7E01-4549-804F-25A5D902E307}"/>
              </a:ext>
            </a:extLst>
          </p:cNvPr>
          <p:cNvSpPr txBox="1"/>
          <p:nvPr/>
        </p:nvSpPr>
        <p:spPr>
          <a:xfrm>
            <a:off x="9031544" y="4663479"/>
            <a:ext cx="2998592" cy="37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900" dirty="0">
                <a:solidFill>
                  <a:srgbClr val="FFFFFF"/>
                </a:solidFill>
                <a:latin typeface="Rockwell"/>
                <a:ea typeface="Rockwell"/>
                <a:cs typeface="Rockwell"/>
                <a:sym typeface="Rockwell"/>
              </a:rPr>
              <a:t>2014 Satellite imagery of the Bronze Age city of Elba (present day Tell </a:t>
            </a:r>
            <a:r>
              <a:rPr lang="en-US" sz="900" dirty="0" err="1">
                <a:solidFill>
                  <a:srgbClr val="FFFFFF"/>
                </a:solidFill>
                <a:latin typeface="Rockwell"/>
                <a:ea typeface="Rockwell"/>
                <a:cs typeface="Rockwell"/>
                <a:sym typeface="Rockwell"/>
              </a:rPr>
              <a:t>Mardikh</a:t>
            </a:r>
            <a:r>
              <a:rPr lang="en-US" sz="900" dirty="0">
                <a:solidFill>
                  <a:srgbClr val="FFFFFF"/>
                </a:solidFill>
                <a:latin typeface="Rockwell"/>
                <a:ea typeface="Rockwell"/>
                <a:cs typeface="Rockwell"/>
                <a:sym typeface="Rockwell"/>
              </a:rPr>
              <a:t> (</a:t>
            </a:r>
            <a:r>
              <a:rPr lang="en-US" sz="900" dirty="0" err="1">
                <a:solidFill>
                  <a:srgbClr val="FFFFFF"/>
                </a:solidFill>
                <a:latin typeface="Rockwell"/>
                <a:ea typeface="Rockwell"/>
                <a:cs typeface="Rockwell"/>
                <a:sym typeface="Rockwell"/>
              </a:rPr>
              <a:t>Casana</a:t>
            </a:r>
            <a:r>
              <a:rPr lang="en-US" sz="900" dirty="0">
                <a:solidFill>
                  <a:srgbClr val="FFFFFF"/>
                </a:solidFill>
                <a:latin typeface="Rockwell"/>
                <a:ea typeface="Rockwell"/>
                <a:cs typeface="Rockwell"/>
                <a:sym typeface="Rockwell"/>
              </a:rPr>
              <a:t>, 2015). </a:t>
            </a:r>
            <a:endParaRPr sz="900" dirty="0">
              <a:solidFill>
                <a:srgbClr val="FFFFFF"/>
              </a:solidFill>
              <a:latin typeface="Rockwell"/>
              <a:ea typeface="Rockwell"/>
              <a:cs typeface="Rockwell"/>
              <a:sym typeface="Rockwell"/>
            </a:endParaRPr>
          </a:p>
        </p:txBody>
      </p:sp>
      <p:pic>
        <p:nvPicPr>
          <p:cNvPr id="6" name="Audio 5">
            <a:hlinkClick r:id="" action="ppaction://media"/>
            <a:extLst>
              <a:ext uri="{FF2B5EF4-FFF2-40B4-BE49-F238E27FC236}">
                <a16:creationId xmlns:a16="http://schemas.microsoft.com/office/drawing/2014/main" id="{3243DA7F-7A89-4788-A463-CFF2D900F8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06059013"/>
      </p:ext>
    </p:extLst>
  </p:cSld>
  <p:clrMapOvr>
    <a:masterClrMapping/>
  </p:clrMapOvr>
  <mc:AlternateContent xmlns:mc="http://schemas.openxmlformats.org/markup-compatibility/2006" xmlns:p14="http://schemas.microsoft.com/office/powerpoint/2010/main">
    <mc:Choice Requires="p14">
      <p:transition spd="slow" p14:dur="2000" advTm="74766"/>
    </mc:Choice>
    <mc:Fallback xmlns="">
      <p:transition spd="slow" advTm="74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Transnational Smuggling and Overland Trafficking</a:t>
            </a:r>
          </a:p>
        </p:txBody>
      </p:sp>
      <p:sp>
        <p:nvSpPr>
          <p:cNvPr id="4" name="Vertical Text Placeholder 3"/>
          <p:cNvSpPr>
            <a:spLocks noGrp="1"/>
          </p:cNvSpPr>
          <p:nvPr>
            <p:ph type="body" orient="vert" idx="1"/>
          </p:nvPr>
        </p:nvSpPr>
        <p:spPr>
          <a:xfrm>
            <a:off x="52126" y="1450422"/>
            <a:ext cx="7127953" cy="5216852"/>
          </a:xfrm>
        </p:spPr>
        <p:txBody>
          <a:bodyPr/>
          <a:lstStyle/>
          <a:p>
            <a:pPr lvl="1" indent="-355600">
              <a:lnSpc>
                <a:spcPct val="90000"/>
              </a:lnSpc>
              <a:spcBef>
                <a:spcPts val="0"/>
              </a:spcBef>
              <a:buClr>
                <a:srgbClr val="FFFFFF"/>
              </a:buClr>
              <a:buSzPts val="2000"/>
              <a:buChar char="○"/>
            </a:pPr>
            <a:r>
              <a:rPr lang="en-US" sz="2300" dirty="0">
                <a:solidFill>
                  <a:srgbClr val="FFFFFF"/>
                </a:solidFill>
              </a:rPr>
              <a:t>After illicit excavations, artifacts move from local looters to traffickers who transport the goods through road networks, across borders and, eventually, into the black market.</a:t>
            </a:r>
          </a:p>
          <a:p>
            <a:pPr lvl="1" indent="-355600">
              <a:lnSpc>
                <a:spcPct val="90000"/>
              </a:lnSpc>
              <a:spcBef>
                <a:spcPts val="0"/>
              </a:spcBef>
              <a:buClr>
                <a:srgbClr val="FFFFFF"/>
              </a:buClr>
              <a:buSzPts val="2000"/>
              <a:buChar char="○"/>
            </a:pPr>
            <a:endParaRPr lang="en-US" sz="2300" dirty="0">
              <a:solidFill>
                <a:srgbClr val="FFFFFF"/>
              </a:solidFill>
            </a:endParaRPr>
          </a:p>
          <a:p>
            <a:pPr lvl="1" indent="-355600">
              <a:lnSpc>
                <a:spcPct val="90000"/>
              </a:lnSpc>
              <a:spcBef>
                <a:spcPts val="0"/>
              </a:spcBef>
              <a:buClr>
                <a:srgbClr val="FFFFFF"/>
              </a:buClr>
              <a:buSzPts val="2000"/>
              <a:buChar char="○"/>
            </a:pPr>
            <a:r>
              <a:rPr lang="en-US" sz="2300" dirty="0">
                <a:solidFill>
                  <a:srgbClr val="FFFFFF"/>
                </a:solidFill>
              </a:rPr>
              <a:t>Research into localized and transnational smuggling provide insight into the trafficking of illicit antiquities.</a:t>
            </a:r>
          </a:p>
          <a:p>
            <a:pPr lvl="1" indent="-355600">
              <a:lnSpc>
                <a:spcPct val="90000"/>
              </a:lnSpc>
              <a:spcBef>
                <a:spcPts val="0"/>
              </a:spcBef>
              <a:buClr>
                <a:srgbClr val="FFFFFF"/>
              </a:buClr>
              <a:buSzPts val="2000"/>
              <a:buChar char="○"/>
            </a:pPr>
            <a:endParaRPr lang="en-US" sz="2300" dirty="0">
              <a:solidFill>
                <a:srgbClr val="FFFFFF"/>
              </a:solidFill>
            </a:endParaRPr>
          </a:p>
          <a:p>
            <a:pPr lvl="1" indent="-355600">
              <a:lnSpc>
                <a:spcPct val="90000"/>
              </a:lnSpc>
              <a:spcBef>
                <a:spcPts val="0"/>
              </a:spcBef>
              <a:buClr>
                <a:srgbClr val="FFFFFF"/>
              </a:buClr>
              <a:buSzPts val="2000"/>
              <a:buChar char="○"/>
            </a:pPr>
            <a:r>
              <a:rPr lang="en-US" sz="2300" dirty="0">
                <a:solidFill>
                  <a:srgbClr val="FFFFFF"/>
                </a:solidFill>
              </a:rPr>
              <a:t>Traffickers often plan out overland smuggling routes, taking several factors into consideration before deciding on the best route to travel. </a:t>
            </a:r>
            <a:endParaRPr lang="en-US" sz="23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5" name="Google Shape;171;p22"/>
          <p:cNvPicPr preferRelativeResize="0"/>
          <p:nvPr/>
        </p:nvPicPr>
        <p:blipFill rotWithShape="1">
          <a:blip r:embed="rId6">
            <a:alphaModFix/>
          </a:blip>
          <a:srcRect l="22521" t="29531" r="25822" b="26154"/>
          <a:stretch/>
        </p:blipFill>
        <p:spPr>
          <a:xfrm>
            <a:off x="7180081" y="4788194"/>
            <a:ext cx="3948149" cy="1816974"/>
          </a:xfrm>
          <a:prstGeom prst="rect">
            <a:avLst/>
          </a:prstGeom>
          <a:noFill/>
          <a:ln w="28575">
            <a:solidFill>
              <a:schemeClr val="accent4"/>
            </a:solidFill>
          </a:ln>
        </p:spPr>
      </p:pic>
      <p:sp>
        <p:nvSpPr>
          <p:cNvPr id="17" name="Google Shape;172;p22"/>
          <p:cNvSpPr txBox="1"/>
          <p:nvPr/>
        </p:nvSpPr>
        <p:spPr>
          <a:xfrm>
            <a:off x="7671855" y="6571553"/>
            <a:ext cx="2964600" cy="1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rgbClr val="FFFFFF"/>
                </a:solidFill>
                <a:latin typeface="Rockwell"/>
                <a:ea typeface="Rockwell"/>
                <a:cs typeface="Rockwell"/>
                <a:sym typeface="Rockwell"/>
              </a:rPr>
              <a:t>Cocaine supply chain structure (</a:t>
            </a:r>
            <a:r>
              <a:rPr lang="en-US" sz="900" dirty="0" err="1">
                <a:solidFill>
                  <a:srgbClr val="FFFFFF"/>
                </a:solidFill>
                <a:latin typeface="Rockwell"/>
                <a:ea typeface="Rockwell"/>
                <a:cs typeface="Rockwell"/>
                <a:sym typeface="Rockwell"/>
              </a:rPr>
              <a:t>Basu</a:t>
            </a:r>
            <a:r>
              <a:rPr lang="en-US" sz="900" dirty="0">
                <a:solidFill>
                  <a:srgbClr val="FFFFFF"/>
                </a:solidFill>
                <a:latin typeface="Rockwell"/>
                <a:ea typeface="Rockwell"/>
                <a:cs typeface="Rockwell"/>
                <a:sym typeface="Rockwell"/>
              </a:rPr>
              <a:t>, 2013)</a:t>
            </a:r>
            <a:endParaRPr sz="900" dirty="0">
              <a:solidFill>
                <a:srgbClr val="FFFFFF"/>
              </a:solidFill>
              <a:latin typeface="Rockwell"/>
              <a:ea typeface="Rockwell"/>
              <a:cs typeface="Rockwell"/>
              <a:sym typeface="Rockwell"/>
            </a:endParaRPr>
          </a:p>
        </p:txBody>
      </p:sp>
      <p:pic>
        <p:nvPicPr>
          <p:cNvPr id="18" name="Google Shape;173;p22"/>
          <p:cNvPicPr preferRelativeResize="0"/>
          <p:nvPr/>
        </p:nvPicPr>
        <p:blipFill>
          <a:blip r:embed="rId7">
            <a:alphaModFix/>
          </a:blip>
          <a:stretch>
            <a:fillRect/>
          </a:stretch>
        </p:blipFill>
        <p:spPr>
          <a:xfrm>
            <a:off x="7180081" y="1445301"/>
            <a:ext cx="4821724" cy="2705325"/>
          </a:xfrm>
          <a:prstGeom prst="rect">
            <a:avLst/>
          </a:prstGeom>
          <a:noFill/>
          <a:ln w="28575">
            <a:solidFill>
              <a:schemeClr val="accent4"/>
            </a:solidFill>
          </a:ln>
        </p:spPr>
      </p:pic>
      <p:sp>
        <p:nvSpPr>
          <p:cNvPr id="10" name="Google Shape;175;p22">
            <a:extLst>
              <a:ext uri="{FF2B5EF4-FFF2-40B4-BE49-F238E27FC236}">
                <a16:creationId xmlns:a16="http://schemas.microsoft.com/office/drawing/2014/main" id="{075500AA-1B28-441A-8836-784DFCE36A5E}"/>
              </a:ext>
            </a:extLst>
          </p:cNvPr>
          <p:cNvSpPr txBox="1"/>
          <p:nvPr/>
        </p:nvSpPr>
        <p:spPr>
          <a:xfrm>
            <a:off x="7204926" y="4150626"/>
            <a:ext cx="4766700" cy="3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900" dirty="0">
                <a:solidFill>
                  <a:srgbClr val="FFFFFF"/>
                </a:solidFill>
                <a:latin typeface="Rockwell"/>
                <a:ea typeface="Rockwell"/>
                <a:cs typeface="Rockwell"/>
                <a:sym typeface="Rockwell"/>
              </a:rPr>
              <a:t>Trafficking through the Middle East and North Africa (MENA region). (</a:t>
            </a:r>
            <a:r>
              <a:rPr lang="en-US" sz="900" dirty="0" err="1">
                <a:solidFill>
                  <a:srgbClr val="FFFFFF"/>
                </a:solidFill>
                <a:latin typeface="Rockwell"/>
                <a:ea typeface="Rockwell"/>
                <a:cs typeface="Rockwell"/>
                <a:sym typeface="Rockwell"/>
              </a:rPr>
              <a:t>Barzoukas</a:t>
            </a:r>
            <a:r>
              <a:rPr lang="en-US" sz="900" dirty="0">
                <a:solidFill>
                  <a:srgbClr val="FFFFFF"/>
                </a:solidFill>
                <a:latin typeface="Rockwell"/>
                <a:ea typeface="Rockwell"/>
                <a:cs typeface="Rockwell"/>
                <a:sym typeface="Rockwell"/>
              </a:rPr>
              <a:t>, 2017)</a:t>
            </a:r>
            <a:endParaRPr sz="900" dirty="0">
              <a:solidFill>
                <a:srgbClr val="FFFFFF"/>
              </a:solidFill>
              <a:latin typeface="Rockwell"/>
              <a:ea typeface="Rockwell"/>
              <a:cs typeface="Rockwell"/>
              <a:sym typeface="Rockwell"/>
            </a:endParaRPr>
          </a:p>
        </p:txBody>
      </p:sp>
      <p:pic>
        <p:nvPicPr>
          <p:cNvPr id="6" name="Audio 5">
            <a:hlinkClick r:id="" action="ppaction://media"/>
            <a:extLst>
              <a:ext uri="{FF2B5EF4-FFF2-40B4-BE49-F238E27FC236}">
                <a16:creationId xmlns:a16="http://schemas.microsoft.com/office/drawing/2014/main" id="{E470C3A0-BAAD-40FB-8E25-AB0CB9D7BDF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68144746"/>
      </p:ext>
    </p:extLst>
  </p:cSld>
  <p:clrMapOvr>
    <a:masterClrMapping/>
  </p:clrMapOvr>
  <mc:AlternateContent xmlns:mc="http://schemas.openxmlformats.org/markup-compatibility/2006" xmlns:p14="http://schemas.microsoft.com/office/powerpoint/2010/main">
    <mc:Choice Requires="p14">
      <p:transition spd="slow" p14:dur="2000" advTm="128174"/>
    </mc:Choice>
    <mc:Fallback xmlns="">
      <p:transition spd="slow" advTm="128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Topic / Purpose Statement</a:t>
            </a:r>
          </a:p>
        </p:txBody>
      </p:sp>
      <p:sp>
        <p:nvSpPr>
          <p:cNvPr id="4" name="Vertical Text Placeholder 3"/>
          <p:cNvSpPr>
            <a:spLocks noGrp="1"/>
          </p:cNvSpPr>
          <p:nvPr>
            <p:ph type="body" orient="vert" idx="1"/>
          </p:nvPr>
        </p:nvSpPr>
        <p:spPr>
          <a:xfrm>
            <a:off x="232163" y="1445301"/>
            <a:ext cx="5345677" cy="5216852"/>
          </a:xfrm>
        </p:spPr>
        <p:txBody>
          <a:bodyPr/>
          <a:lstStyle/>
          <a:p>
            <a:pPr marL="101600" lvl="0" indent="0" algn="ctr">
              <a:buSzPts val="2000"/>
              <a:buNone/>
            </a:pPr>
            <a:r>
              <a:rPr lang="en-US" sz="2500" dirty="0"/>
              <a:t>The intent of this line of work is to use computer simulations to help law enforcement and cultural heritage workers recover looted artifacts by identifying the most probable overland smuggling routes.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Google Shape;181;p23"/>
          <p:cNvPicPr preferRelativeResize="0"/>
          <p:nvPr/>
        </p:nvPicPr>
        <p:blipFill>
          <a:blip r:embed="rId6">
            <a:alphaModFix/>
          </a:blip>
          <a:stretch>
            <a:fillRect/>
          </a:stretch>
        </p:blipFill>
        <p:spPr>
          <a:xfrm>
            <a:off x="6528522" y="1753002"/>
            <a:ext cx="4890450" cy="3698650"/>
          </a:xfrm>
          <a:prstGeom prst="rect">
            <a:avLst/>
          </a:prstGeom>
          <a:noFill/>
          <a:ln w="28575">
            <a:solidFill>
              <a:schemeClr val="accent4"/>
            </a:solidFill>
          </a:ln>
        </p:spPr>
      </p:pic>
      <p:sp>
        <p:nvSpPr>
          <p:cNvPr id="6" name="Google Shape;183;p23">
            <a:extLst>
              <a:ext uri="{FF2B5EF4-FFF2-40B4-BE49-F238E27FC236}">
                <a16:creationId xmlns:a16="http://schemas.microsoft.com/office/drawing/2014/main" id="{E1A11071-4176-463E-AF94-EAF476A24C5A}"/>
              </a:ext>
            </a:extLst>
          </p:cNvPr>
          <p:cNvSpPr txBox="1"/>
          <p:nvPr/>
        </p:nvSpPr>
        <p:spPr>
          <a:xfrm>
            <a:off x="6794172" y="5451652"/>
            <a:ext cx="4624800" cy="39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a:solidFill>
                  <a:srgbClr val="FFFFFF"/>
                </a:solidFill>
                <a:latin typeface="Rockwell"/>
                <a:ea typeface="Rockwell"/>
                <a:cs typeface="Rockwell"/>
                <a:sym typeface="Rockwell"/>
              </a:rPr>
              <a:t>Predicted drug smuggling routes, MX (Medel, 2015).</a:t>
            </a:r>
            <a:endParaRPr>
              <a:solidFill>
                <a:srgbClr val="FFFFFF"/>
              </a:solidFill>
              <a:latin typeface="Rockwell"/>
              <a:ea typeface="Rockwell"/>
              <a:cs typeface="Rockwell"/>
              <a:sym typeface="Rockwell"/>
            </a:endParaRPr>
          </a:p>
        </p:txBody>
      </p:sp>
      <p:pic>
        <p:nvPicPr>
          <p:cNvPr id="3" name="Audio 2">
            <a:hlinkClick r:id="" action="ppaction://media"/>
            <a:extLst>
              <a:ext uri="{FF2B5EF4-FFF2-40B4-BE49-F238E27FC236}">
                <a16:creationId xmlns:a16="http://schemas.microsoft.com/office/drawing/2014/main" id="{5F6056FC-C6AE-4EBE-99C9-2FD25BF699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67360779"/>
      </p:ext>
    </p:extLst>
  </p:cSld>
  <p:clrMapOvr>
    <a:masterClrMapping/>
  </p:clrMapOvr>
  <mc:AlternateContent xmlns:mc="http://schemas.openxmlformats.org/markup-compatibility/2006" xmlns:p14="http://schemas.microsoft.com/office/powerpoint/2010/main">
    <mc:Choice Requires="p14">
      <p:transition spd="slow" p14:dur="2000" advTm="32050"/>
    </mc:Choice>
    <mc:Fallback xmlns="">
      <p:transition spd="slow" advTm="32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Central Research Question</a:t>
            </a:r>
          </a:p>
        </p:txBody>
      </p:sp>
      <p:sp>
        <p:nvSpPr>
          <p:cNvPr id="4" name="Vertical Text Placeholder 3"/>
          <p:cNvSpPr>
            <a:spLocks noGrp="1"/>
          </p:cNvSpPr>
          <p:nvPr>
            <p:ph type="body" orient="vert" idx="1"/>
          </p:nvPr>
        </p:nvSpPr>
        <p:spPr>
          <a:xfrm>
            <a:off x="232162" y="1445301"/>
            <a:ext cx="11202455" cy="5216852"/>
          </a:xfrm>
        </p:spPr>
        <p:txBody>
          <a:bodyPr/>
          <a:lstStyle/>
          <a:p>
            <a:pPr marL="0" lvl="0" indent="0">
              <a:lnSpc>
                <a:spcPct val="90000"/>
              </a:lnSpc>
              <a:spcBef>
                <a:spcPts val="0"/>
              </a:spcBef>
              <a:buClr>
                <a:srgbClr val="FFFFFF"/>
              </a:buClr>
              <a:buSzPts val="1600"/>
              <a:buNone/>
            </a:pPr>
            <a:r>
              <a:rPr lang="en-US" sz="2800" dirty="0">
                <a:solidFill>
                  <a:srgbClr val="FFFFFF"/>
                </a:solidFill>
              </a:rPr>
              <a:t>Is it possible to accurately predict the travel patterns of smugglers using computer routing models?</a:t>
            </a:r>
          </a:p>
          <a:p>
            <a:pPr marL="0" lvl="0" indent="0">
              <a:lnSpc>
                <a:spcPct val="90000"/>
              </a:lnSpc>
              <a:spcBef>
                <a:spcPts val="0"/>
              </a:spcBef>
              <a:buClr>
                <a:srgbClr val="FFFFFF"/>
              </a:buClr>
              <a:buSzPts val="1600"/>
              <a:buNone/>
            </a:pPr>
            <a:endParaRPr lang="en-US" sz="1600" dirty="0">
              <a:solidFill>
                <a:srgbClr val="FFFFFF"/>
              </a:solidFill>
            </a:endParaRPr>
          </a:p>
          <a:p>
            <a:pPr marL="0" lvl="0" indent="0">
              <a:lnSpc>
                <a:spcPct val="90000"/>
              </a:lnSpc>
              <a:spcBef>
                <a:spcPts val="0"/>
              </a:spcBef>
              <a:buNone/>
            </a:pPr>
            <a:r>
              <a:rPr lang="en-US" sz="1600" dirty="0">
                <a:solidFill>
                  <a:srgbClr val="FFFFFF"/>
                </a:solidFill>
              </a:rPr>
              <a:t>	</a:t>
            </a:r>
            <a:r>
              <a:rPr lang="en-US" sz="2400" dirty="0">
                <a:solidFill>
                  <a:srgbClr val="FFFFFF"/>
                </a:solidFill>
              </a:rPr>
              <a:t>Subtopics:</a:t>
            </a:r>
            <a:endParaRPr lang="en-US" sz="1600" dirty="0">
              <a:solidFill>
                <a:srgbClr val="FFFFFF"/>
              </a:solidFill>
            </a:endParaRPr>
          </a:p>
          <a:p>
            <a:pPr marL="0" lvl="0" indent="0">
              <a:lnSpc>
                <a:spcPct val="90000"/>
              </a:lnSpc>
              <a:spcBef>
                <a:spcPts val="0"/>
              </a:spcBef>
              <a:buNone/>
            </a:pPr>
            <a:endParaRPr lang="en-US" sz="1600"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What factors influence routing decisions and to what degree?</a:t>
            </a:r>
          </a:p>
          <a:p>
            <a:pPr marL="1371600" lvl="0" indent="0">
              <a:lnSpc>
                <a:spcPct val="90000"/>
              </a:lnSpc>
              <a:spcBef>
                <a:spcPts val="0"/>
              </a:spcBef>
              <a:buNone/>
            </a:pPr>
            <a:endParaRPr lang="en-US"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How do these decisions differ across regions?</a:t>
            </a:r>
          </a:p>
          <a:p>
            <a:pPr marL="1371600" lvl="0" indent="0">
              <a:lnSpc>
                <a:spcPct val="90000"/>
              </a:lnSpc>
              <a:spcBef>
                <a:spcPts val="0"/>
              </a:spcBef>
              <a:buNone/>
            </a:pPr>
            <a:endParaRPr lang="en-US"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Can these methods be applied to intercept looted artifacts in the MENA region?</a:t>
            </a:r>
          </a:p>
          <a:p>
            <a:pPr marL="0" lvl="0" indent="0">
              <a:lnSpc>
                <a:spcPct val="90000"/>
              </a:lnSpc>
              <a:spcBef>
                <a:spcPts val="0"/>
              </a:spcBef>
              <a:buClr>
                <a:srgbClr val="FFFFFF"/>
              </a:buClr>
              <a:buSzPts val="1600"/>
              <a:buNone/>
            </a:pPr>
            <a:endParaRPr lang="en-US" sz="1600" dirty="0">
              <a:solidFill>
                <a:srgbClr val="FFFFFF"/>
              </a:solidFill>
            </a:endParaRPr>
          </a:p>
          <a:p>
            <a:pPr marL="0" lvl="0" indent="457200">
              <a:lnSpc>
                <a:spcPct val="90000"/>
              </a:lnSpc>
              <a:spcBef>
                <a:spcPts val="0"/>
              </a:spcBef>
              <a:buClr>
                <a:srgbClr val="FFFFFF"/>
              </a:buClr>
              <a:buSzPts val="1600"/>
              <a:buNone/>
            </a:pPr>
            <a:r>
              <a:rPr lang="en-US" sz="1600" dirty="0">
                <a:solidFill>
                  <a:srgbClr val="FFFFFF"/>
                </a:solidFill>
              </a:rPr>
              <a:t>        </a:t>
            </a:r>
            <a:r>
              <a:rPr lang="en-US" sz="2400" dirty="0">
                <a:solidFill>
                  <a:srgbClr val="FFFFFF"/>
                </a:solidFill>
              </a:rPr>
              <a:t>Approach:</a:t>
            </a:r>
          </a:p>
          <a:p>
            <a:pPr marL="0" lvl="0" indent="457200">
              <a:lnSpc>
                <a:spcPct val="90000"/>
              </a:lnSpc>
              <a:spcBef>
                <a:spcPts val="0"/>
              </a:spcBef>
              <a:buClr>
                <a:srgbClr val="FFFFFF"/>
              </a:buClr>
              <a:buSzPts val="1600"/>
              <a:buNone/>
            </a:pPr>
            <a:endParaRPr lang="en-US" sz="1600"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Qualitative:</a:t>
            </a:r>
            <a:r>
              <a:rPr lang="en-US" sz="1600" dirty="0">
                <a:solidFill>
                  <a:srgbClr val="FFFFFF"/>
                </a:solidFill>
              </a:rPr>
              <a:t> </a:t>
            </a:r>
          </a:p>
          <a:p>
            <a:pPr marL="2286000" lvl="1" indent="-330200">
              <a:lnSpc>
                <a:spcPct val="90000"/>
              </a:lnSpc>
              <a:spcBef>
                <a:spcPts val="0"/>
              </a:spcBef>
              <a:buClr>
                <a:srgbClr val="FFFFFF"/>
              </a:buClr>
              <a:buSzPts val="1600"/>
              <a:buChar char="○"/>
            </a:pPr>
            <a:r>
              <a:rPr lang="en-US" dirty="0">
                <a:solidFill>
                  <a:srgbClr val="FFFFFF"/>
                </a:solidFill>
              </a:rPr>
              <a:t>Graph-theory to develop routes</a:t>
            </a:r>
          </a:p>
          <a:p>
            <a:pPr marL="2286000" lvl="1" indent="-330200">
              <a:lnSpc>
                <a:spcPct val="90000"/>
              </a:lnSpc>
              <a:spcBef>
                <a:spcPts val="0"/>
              </a:spcBef>
              <a:buClr>
                <a:srgbClr val="FFFFFF"/>
              </a:buClr>
              <a:buSzPts val="1600"/>
              <a:buChar char="○"/>
            </a:pPr>
            <a:r>
              <a:rPr lang="en-US" dirty="0">
                <a:solidFill>
                  <a:srgbClr val="FFFFFF"/>
                </a:solidFill>
              </a:rPr>
              <a:t>Survey / questionnaires</a:t>
            </a: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a:extLst>
              <a:ext uri="{FF2B5EF4-FFF2-40B4-BE49-F238E27FC236}">
                <a16:creationId xmlns:a16="http://schemas.microsoft.com/office/drawing/2014/main" id="{2494F933-6E16-456B-959B-920B7592D8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87759197"/>
      </p:ext>
    </p:extLst>
  </p:cSld>
  <p:clrMapOvr>
    <a:masterClrMapping/>
  </p:clrMapOvr>
  <mc:AlternateContent xmlns:mc="http://schemas.openxmlformats.org/markup-compatibility/2006" xmlns:p14="http://schemas.microsoft.com/office/powerpoint/2010/main">
    <mc:Choice Requires="p14">
      <p:transition spd="slow" p14:dur="2000" advTm="30451"/>
    </mc:Choice>
    <mc:Fallback xmlns="">
      <p:transition spd="slow" advTm="30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1</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232163" y="1445301"/>
            <a:ext cx="6757722" cy="5216852"/>
          </a:xfrm>
        </p:spPr>
        <p:txBody>
          <a:bodyPr/>
          <a:lstStyle/>
          <a:p>
            <a:pPr marL="0" lvl="0" indent="0">
              <a:spcBef>
                <a:spcPts val="0"/>
              </a:spcBef>
              <a:buNone/>
            </a:pPr>
            <a:endParaRPr lang="en-US" sz="1100" dirty="0"/>
          </a:p>
          <a:p>
            <a:pPr marL="0" lvl="0" indent="0">
              <a:spcBef>
                <a:spcPts val="0"/>
              </a:spcBef>
              <a:buNone/>
            </a:pPr>
            <a:r>
              <a:rPr lang="en-US" sz="2400" dirty="0"/>
              <a:t>Problem:</a:t>
            </a:r>
          </a:p>
          <a:p>
            <a:pPr lvl="0" indent="0">
              <a:spcBef>
                <a:spcPts val="0"/>
              </a:spcBef>
              <a:buNone/>
            </a:pPr>
            <a:endParaRPr lang="en-US" sz="1400" dirty="0"/>
          </a:p>
          <a:p>
            <a:pPr lvl="0" indent="-317500">
              <a:spcBef>
                <a:spcPts val="0"/>
              </a:spcBef>
              <a:buSzPts val="1400"/>
              <a:buChar char="●"/>
            </a:pPr>
            <a:r>
              <a:rPr lang="en-US" dirty="0"/>
              <a:t>Considering the regional instability in the MENA region, standard shortest-path models may not be viable</a:t>
            </a:r>
          </a:p>
          <a:p>
            <a:pPr lvl="0" indent="0">
              <a:spcBef>
                <a:spcPts val="0"/>
              </a:spcBef>
              <a:buNone/>
            </a:pPr>
            <a:endParaRPr lang="en-US" dirty="0"/>
          </a:p>
          <a:p>
            <a:pPr lvl="0" indent="-317500">
              <a:spcBef>
                <a:spcPts val="0"/>
              </a:spcBef>
              <a:buSzPts val="1400"/>
              <a:buChar char="●"/>
            </a:pPr>
            <a:r>
              <a:rPr lang="en-US" dirty="0"/>
              <a:t>Local smuggling routes are likely dependent on the other criminal activity in the region</a:t>
            </a:r>
          </a:p>
          <a:p>
            <a:pPr lvl="0" indent="0">
              <a:spcBef>
                <a:spcPts val="0"/>
              </a:spcBef>
              <a:buNone/>
            </a:pPr>
            <a:endParaRPr lang="en-US" sz="1600" dirty="0"/>
          </a:p>
          <a:p>
            <a:pPr lvl="2" indent="-304800">
              <a:lnSpc>
                <a:spcPct val="90000"/>
              </a:lnSpc>
              <a:spcBef>
                <a:spcPts val="0"/>
              </a:spcBef>
              <a:buSzPts val="1200"/>
              <a:buChar char="■"/>
            </a:pPr>
            <a:r>
              <a:rPr lang="en-US" sz="1800" dirty="0"/>
              <a:t>Weak Points in border security</a:t>
            </a:r>
          </a:p>
          <a:p>
            <a:pPr lvl="2" indent="-304800">
              <a:lnSpc>
                <a:spcPct val="90000"/>
              </a:lnSpc>
              <a:spcBef>
                <a:spcPts val="0"/>
              </a:spcBef>
              <a:buSzPts val="1200"/>
              <a:buChar char="■"/>
            </a:pPr>
            <a:r>
              <a:rPr lang="en-US" sz="1800" dirty="0"/>
              <a:t>Enemy faction presence in an area</a:t>
            </a:r>
          </a:p>
          <a:p>
            <a:pPr lvl="2" indent="-304800">
              <a:lnSpc>
                <a:spcPct val="90000"/>
              </a:lnSpc>
              <a:spcBef>
                <a:spcPts val="0"/>
              </a:spcBef>
              <a:buSzPts val="1200"/>
              <a:buChar char="■"/>
            </a:pPr>
            <a:r>
              <a:rPr lang="en-US" sz="1800" dirty="0"/>
              <a:t>Route exposure to policing officials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194;p25"/>
          <p:cNvPicPr preferRelativeResize="0"/>
          <p:nvPr/>
        </p:nvPicPr>
        <p:blipFill>
          <a:blip r:embed="rId6">
            <a:alphaModFix/>
          </a:blip>
          <a:stretch>
            <a:fillRect/>
          </a:stretch>
        </p:blipFill>
        <p:spPr>
          <a:xfrm>
            <a:off x="7735067" y="2268779"/>
            <a:ext cx="3903425" cy="2960101"/>
          </a:xfrm>
          <a:prstGeom prst="rect">
            <a:avLst/>
          </a:prstGeom>
          <a:noFill/>
          <a:ln w="28575">
            <a:solidFill>
              <a:schemeClr val="accent4"/>
            </a:solidFill>
          </a:ln>
        </p:spPr>
      </p:pic>
      <p:sp>
        <p:nvSpPr>
          <p:cNvPr id="3" name="TextBox 2">
            <a:extLst>
              <a:ext uri="{FF2B5EF4-FFF2-40B4-BE49-F238E27FC236}">
                <a16:creationId xmlns:a16="http://schemas.microsoft.com/office/drawing/2014/main" id="{AB9AAAC2-17C2-45D3-BD06-6D4DECBC20EE}"/>
              </a:ext>
            </a:extLst>
          </p:cNvPr>
          <p:cNvSpPr txBox="1"/>
          <p:nvPr/>
        </p:nvSpPr>
        <p:spPr>
          <a:xfrm>
            <a:off x="7735067" y="5264065"/>
            <a:ext cx="3706072" cy="369332"/>
          </a:xfrm>
          <a:prstGeom prst="rect">
            <a:avLst/>
          </a:prstGeom>
          <a:noFill/>
        </p:spPr>
        <p:txBody>
          <a:bodyPr wrap="square" rtlCol="0">
            <a:spAutoFit/>
          </a:bodyPr>
          <a:lstStyle/>
          <a:p>
            <a:r>
              <a:rPr lang="en-US" sz="900" dirty="0">
                <a:solidFill>
                  <a:schemeClr val="bg1"/>
                </a:solidFill>
                <a:latin typeface="Rockwell" panose="02060603020205020403" pitchFamily="18" charset="0"/>
              </a:rPr>
              <a:t>Map showing looted site of Palmyra and city of Siirt, the location of recovered caches of illicit antiquities </a:t>
            </a:r>
          </a:p>
        </p:txBody>
      </p:sp>
      <p:pic>
        <p:nvPicPr>
          <p:cNvPr id="7" name="Audio 6">
            <a:hlinkClick r:id="" action="ppaction://media"/>
            <a:extLst>
              <a:ext uri="{FF2B5EF4-FFF2-40B4-BE49-F238E27FC236}">
                <a16:creationId xmlns:a16="http://schemas.microsoft.com/office/drawing/2014/main" id="{114DC967-DD40-4A7B-9B39-AD03443A6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38700819"/>
      </p:ext>
    </p:extLst>
  </p:cSld>
  <p:clrMapOvr>
    <a:masterClrMapping/>
  </p:clrMapOvr>
  <mc:AlternateContent xmlns:mc="http://schemas.openxmlformats.org/markup-compatibility/2006" xmlns:p14="http://schemas.microsoft.com/office/powerpoint/2010/main">
    <mc:Choice Requires="p14">
      <p:transition spd="slow" p14:dur="2000" advTm="12349"/>
    </mc:Choice>
    <mc:Fallback xmlns="">
      <p:transition spd="slow" advTm="12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1</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777922" y="1140404"/>
            <a:ext cx="10508721" cy="5216852"/>
          </a:xfrm>
        </p:spPr>
        <p:txBody>
          <a:bodyPr/>
          <a:lstStyle/>
          <a:p>
            <a:pPr marL="0" lvl="0" indent="0">
              <a:spcBef>
                <a:spcPts val="0"/>
              </a:spcBef>
              <a:buNone/>
            </a:pPr>
            <a:endParaRPr lang="en-US" sz="1100" dirty="0"/>
          </a:p>
          <a:p>
            <a:pPr marL="0" lvl="0" indent="0">
              <a:spcBef>
                <a:spcPts val="0"/>
              </a:spcBef>
              <a:buNone/>
            </a:pPr>
            <a:r>
              <a:rPr lang="en-US" sz="2400" dirty="0"/>
              <a:t>Problem</a:t>
            </a:r>
            <a:r>
              <a:rPr lang="en-US" sz="1400" dirty="0"/>
              <a:t>:</a:t>
            </a:r>
          </a:p>
          <a:p>
            <a:pPr lvl="0" indent="0">
              <a:spcBef>
                <a:spcPts val="0"/>
              </a:spcBef>
              <a:buNone/>
            </a:pPr>
            <a:endParaRPr lang="en-US" sz="1400" dirty="0"/>
          </a:p>
          <a:p>
            <a:pPr lvl="0" indent="-317500">
              <a:spcBef>
                <a:spcPts val="0"/>
              </a:spcBef>
              <a:buSzPts val="1400"/>
              <a:buChar char="●"/>
            </a:pPr>
            <a:r>
              <a:rPr lang="en-US" dirty="0"/>
              <a:t>Considering the regional instability in the MENA region, standard shortest-path models may not be viable</a:t>
            </a:r>
          </a:p>
          <a:p>
            <a:pPr lvl="0" indent="0">
              <a:spcBef>
                <a:spcPts val="0"/>
              </a:spcBef>
              <a:buNone/>
            </a:pPr>
            <a:endParaRPr lang="en-US" dirty="0"/>
          </a:p>
          <a:p>
            <a:pPr lvl="0" indent="-317500">
              <a:spcBef>
                <a:spcPts val="0"/>
              </a:spcBef>
              <a:buSzPts val="1400"/>
              <a:buChar char="●"/>
            </a:pPr>
            <a:r>
              <a:rPr lang="en-US" dirty="0"/>
              <a:t>Local smuggling routes are likely dependent on the other criminal activity in the region</a:t>
            </a:r>
          </a:p>
          <a:p>
            <a:pPr lvl="0" indent="0">
              <a:spcBef>
                <a:spcPts val="0"/>
              </a:spcBef>
              <a:buNone/>
            </a:pPr>
            <a:endParaRPr lang="en-US" sz="1400" dirty="0"/>
          </a:p>
          <a:p>
            <a:pPr lvl="2" indent="-304800">
              <a:lnSpc>
                <a:spcPct val="90000"/>
              </a:lnSpc>
              <a:spcBef>
                <a:spcPts val="0"/>
              </a:spcBef>
              <a:buSzPts val="1200"/>
              <a:buChar char="■"/>
            </a:pPr>
            <a:r>
              <a:rPr lang="en-US" sz="1800" dirty="0"/>
              <a:t>Weak Points in border security</a:t>
            </a:r>
          </a:p>
          <a:p>
            <a:pPr lvl="2" indent="-304800">
              <a:lnSpc>
                <a:spcPct val="90000"/>
              </a:lnSpc>
              <a:spcBef>
                <a:spcPts val="0"/>
              </a:spcBef>
              <a:buSzPts val="1200"/>
              <a:buChar char="■"/>
            </a:pPr>
            <a:r>
              <a:rPr lang="en-US" sz="1800" dirty="0"/>
              <a:t>Enemy faction presence in an area</a:t>
            </a:r>
          </a:p>
          <a:p>
            <a:pPr lvl="2" indent="-304800">
              <a:lnSpc>
                <a:spcPct val="90000"/>
              </a:lnSpc>
              <a:spcBef>
                <a:spcPts val="0"/>
              </a:spcBef>
              <a:buSzPts val="1200"/>
              <a:buChar char="■"/>
            </a:pPr>
            <a:r>
              <a:rPr lang="en-US" sz="1800" dirty="0"/>
              <a:t>Route exposure to policing officials</a:t>
            </a:r>
            <a:endParaRPr lang="en-US" sz="1800" b="1" dirty="0">
              <a:solidFill>
                <a:srgbClr val="FFFFFF"/>
              </a:solidFill>
              <a:latin typeface="Bookman Old Style"/>
              <a:ea typeface="Bookman Old Style"/>
              <a:cs typeface="Bookman Old Style"/>
              <a:sym typeface="Bookman Old Style"/>
            </a:endParaRPr>
          </a:p>
          <a:p>
            <a:pPr marL="914400" lvl="0" indent="0">
              <a:lnSpc>
                <a:spcPct val="90000"/>
              </a:lnSpc>
              <a:spcBef>
                <a:spcPts val="0"/>
              </a:spcBef>
              <a:buNone/>
            </a:pPr>
            <a:endParaRPr lang="en-US" sz="1100" dirty="0">
              <a:solidFill>
                <a:srgbClr val="FFFFFF"/>
              </a:solidFill>
            </a:endParaRPr>
          </a:p>
          <a:p>
            <a:pPr marL="914400" lvl="0" indent="0">
              <a:lnSpc>
                <a:spcPct val="90000"/>
              </a:lnSpc>
              <a:spcBef>
                <a:spcPts val="0"/>
              </a:spcBef>
              <a:buNone/>
            </a:pPr>
            <a:endParaRPr lang="en-US" sz="1100" dirty="0">
              <a:solidFill>
                <a:srgbClr val="FFFFFF"/>
              </a:solidFill>
            </a:endParaRPr>
          </a:p>
          <a:p>
            <a:pPr marL="914400" lvl="0" indent="0">
              <a:lnSpc>
                <a:spcPct val="90000"/>
              </a:lnSpc>
              <a:spcBef>
                <a:spcPts val="0"/>
              </a:spcBef>
              <a:buNone/>
            </a:pPr>
            <a:endParaRPr lang="en-US" sz="1100" dirty="0">
              <a:solidFill>
                <a:srgbClr val="FFFFFF"/>
              </a:solidFill>
            </a:endParaRPr>
          </a:p>
          <a:p>
            <a:pPr marL="0" lvl="0" indent="0">
              <a:lnSpc>
                <a:spcPct val="90000"/>
              </a:lnSpc>
              <a:spcBef>
                <a:spcPts val="0"/>
              </a:spcBef>
              <a:buNone/>
            </a:pPr>
            <a:r>
              <a:rPr lang="en-US" sz="2400" dirty="0">
                <a:solidFill>
                  <a:srgbClr val="FFFFFF"/>
                </a:solidFill>
              </a:rPr>
              <a:t>H1</a:t>
            </a:r>
            <a:r>
              <a:rPr lang="en-US" sz="1400" dirty="0">
                <a:solidFill>
                  <a:srgbClr val="FFFFFF"/>
                </a:solidFill>
              </a:rPr>
              <a:t>: </a:t>
            </a:r>
          </a:p>
          <a:p>
            <a:pPr lvl="0" indent="0">
              <a:lnSpc>
                <a:spcPct val="90000"/>
              </a:lnSpc>
              <a:spcBef>
                <a:spcPts val="0"/>
              </a:spcBef>
              <a:buNone/>
            </a:pPr>
            <a:r>
              <a:rPr lang="en-US" dirty="0">
                <a:solidFill>
                  <a:srgbClr val="FFFFFF"/>
                </a:solidFill>
              </a:rPr>
              <a:t>Incorporating these regional factors into a shortest-path routing graph model will lead to improved prediction of smuggling paths.</a:t>
            </a:r>
            <a:endParaRPr lang="en-US" sz="32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a:extLst>
              <a:ext uri="{FF2B5EF4-FFF2-40B4-BE49-F238E27FC236}">
                <a16:creationId xmlns:a16="http://schemas.microsoft.com/office/drawing/2014/main" id="{F9B9A35E-70F2-463F-9AD2-DFDD7AE972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91208938"/>
      </p:ext>
    </p:extLst>
  </p:cSld>
  <p:clrMapOvr>
    <a:masterClrMapping/>
  </p:clrMapOvr>
  <mc:AlternateContent xmlns:mc="http://schemas.openxmlformats.org/markup-compatibility/2006" xmlns:p14="http://schemas.microsoft.com/office/powerpoint/2010/main">
    <mc:Choice Requires="p14">
      <p:transition spd="slow" p14:dur="2000" advTm="29092"/>
    </mc:Choice>
    <mc:Fallback xmlns="">
      <p:transition spd="slow" advTm="29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2</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342486" y="1281528"/>
            <a:ext cx="7054601" cy="5216852"/>
          </a:xfrm>
        </p:spPr>
        <p:txBody>
          <a:bodyPr/>
          <a:lstStyle/>
          <a:p>
            <a:pPr marL="0" lvl="0" indent="0">
              <a:spcBef>
                <a:spcPts val="0"/>
              </a:spcBef>
              <a:buNone/>
            </a:pPr>
            <a:r>
              <a:rPr lang="en-US" sz="2400" dirty="0"/>
              <a:t>Problem:</a:t>
            </a:r>
          </a:p>
          <a:p>
            <a:pPr marL="342900">
              <a:spcBef>
                <a:spcPts val="0"/>
              </a:spcBef>
            </a:pPr>
            <a:r>
              <a:rPr lang="en-US" dirty="0"/>
              <a:t>A major challenge for our model will be validation</a:t>
            </a:r>
            <a:br>
              <a:rPr lang="en-US" dirty="0"/>
            </a:br>
            <a:endParaRPr lang="en-US" dirty="0"/>
          </a:p>
          <a:p>
            <a:pPr marL="342900">
              <a:spcBef>
                <a:spcPts val="0"/>
              </a:spcBef>
            </a:pPr>
            <a:r>
              <a:rPr lang="en-US" dirty="0"/>
              <a:t>While we’ve identified several contributing variables, the effect size of these variables is unclear</a:t>
            </a:r>
          </a:p>
          <a:p>
            <a:pPr marL="0" lvl="0" indent="0">
              <a:spcBef>
                <a:spcPts val="0"/>
              </a:spcBef>
              <a:buNone/>
            </a:pPr>
            <a:endParaRPr lang="en-US" sz="1100" dirty="0"/>
          </a:p>
          <a:p>
            <a:pPr marL="0" lvl="0" indent="0">
              <a:spcBef>
                <a:spcPts val="0"/>
              </a:spcBef>
              <a:buNone/>
            </a:pPr>
            <a:endParaRPr lang="en-US" sz="1100" dirty="0"/>
          </a:p>
          <a:p>
            <a:pPr marL="0" lvl="0" indent="0">
              <a:spcBef>
                <a:spcPts val="0"/>
              </a:spcBef>
              <a:buNone/>
            </a:pPr>
            <a:r>
              <a:rPr lang="en-US" sz="2400" dirty="0"/>
              <a:t>Approach: </a:t>
            </a:r>
          </a:p>
          <a:p>
            <a:pPr marL="342900">
              <a:spcBef>
                <a:spcPts val="0"/>
              </a:spcBef>
            </a:pPr>
            <a:r>
              <a:rPr lang="en-US" dirty="0"/>
              <a:t>Forced-choice survey where participants are asked to rank attributes that would be considered when deciding trafficking routes. </a:t>
            </a:r>
          </a:p>
          <a:p>
            <a:pPr marL="342900">
              <a:spcBef>
                <a:spcPts val="0"/>
              </a:spcBef>
            </a:pPr>
            <a:r>
              <a:rPr lang="en-US" dirty="0"/>
              <a:t>These results can serve as a ‘sanity check’ and also inform our model inputs moving forward</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07;p27"/>
          <p:cNvPicPr preferRelativeResize="0"/>
          <p:nvPr/>
        </p:nvPicPr>
        <p:blipFill rotWithShape="1">
          <a:blip r:embed="rId6">
            <a:alphaModFix/>
          </a:blip>
          <a:srcRect t="10029" r="3100" b="10244"/>
          <a:stretch/>
        </p:blipFill>
        <p:spPr>
          <a:xfrm>
            <a:off x="7496556" y="2826517"/>
            <a:ext cx="4595976" cy="2126874"/>
          </a:xfrm>
          <a:prstGeom prst="rect">
            <a:avLst/>
          </a:prstGeom>
          <a:noFill/>
          <a:ln w="28575">
            <a:solidFill>
              <a:schemeClr val="accent4"/>
            </a:solidFill>
          </a:ln>
        </p:spPr>
      </p:pic>
      <p:pic>
        <p:nvPicPr>
          <p:cNvPr id="8" name="Audio 7">
            <a:hlinkClick r:id="" action="ppaction://media"/>
            <a:extLst>
              <a:ext uri="{FF2B5EF4-FFF2-40B4-BE49-F238E27FC236}">
                <a16:creationId xmlns:a16="http://schemas.microsoft.com/office/drawing/2014/main" id="{9D85DABB-908B-4138-A20A-E4F8B2B244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38187683"/>
      </p:ext>
    </p:extLst>
  </p:cSld>
  <p:clrMapOvr>
    <a:masterClrMapping/>
  </p:clrMapOvr>
  <mc:AlternateContent xmlns:mc="http://schemas.openxmlformats.org/markup-compatibility/2006" xmlns:p14="http://schemas.microsoft.com/office/powerpoint/2010/main">
    <mc:Choice Requires="p14">
      <p:transition spd="slow" p14:dur="2000" advTm="19383"/>
    </mc:Choice>
    <mc:Fallback xmlns="">
      <p:transition spd="slow" advTm="1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Damask">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2641</Words>
  <Application>Microsoft Office PowerPoint</Application>
  <PresentationFormat>Widescreen</PresentationFormat>
  <Paragraphs>218</Paragraphs>
  <Slides>15</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Bookman Old Style</vt:lpstr>
      <vt:lpstr>Helvetica</vt:lpstr>
      <vt:lpstr>Rockwell</vt:lpstr>
      <vt:lpstr>Damask</vt:lpstr>
      <vt:lpstr>Towards a Model for Predicting Overland Trafficking Routes  Cornell, Harry Necaise, Aaron  Robkin, Jessica    IDS 6916 Research Practicum Final Presentation </vt:lpstr>
      <vt:lpstr>Introduction - Terrorism and the Theft of Cultural Heritage </vt:lpstr>
      <vt:lpstr>Introduction - Looting and the Funding of Terrorism </vt:lpstr>
      <vt:lpstr>Introduction - Transnational Smuggling and Overland Trafficking</vt:lpstr>
      <vt:lpstr>Topic / Purpose Statement</vt:lpstr>
      <vt:lpstr>Central Research Question</vt:lpstr>
      <vt:lpstr>Hypothesis 1 </vt:lpstr>
      <vt:lpstr>Hypothesis 1 </vt:lpstr>
      <vt:lpstr>Hypothesis 2 </vt:lpstr>
      <vt:lpstr>Hypothesis 2  </vt:lpstr>
      <vt:lpstr>Hypothesis 3  </vt:lpstr>
      <vt:lpstr>Hypothesis 3   </vt:lpstr>
      <vt:lpstr>Method: Tools    </vt:lpstr>
      <vt:lpstr>Method: Tools    </vt:lpstr>
      <vt:lpstr>Method: Forced-choice Survey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Model for Predicting Overland Trafficking Routes  Cornell, Harry Necaise, Aaron  Robkin, Jessica  Vaz, Karina  IDS 6916 Research Practicum Alpha Presentation</dc:title>
  <dc:creator>Cornell, Lincoln H (Harry)</dc:creator>
  <cp:lastModifiedBy>Lincoln Cornell</cp:lastModifiedBy>
  <cp:revision>61</cp:revision>
  <dcterms:modified xsi:type="dcterms:W3CDTF">2019-12-09T00:30:46Z</dcterms:modified>
</cp:coreProperties>
</file>